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317" r:id="rId3"/>
    <p:sldId id="325" r:id="rId4"/>
    <p:sldId id="327" r:id="rId5"/>
    <p:sldId id="318" r:id="rId6"/>
    <p:sldId id="319" r:id="rId7"/>
    <p:sldId id="291" r:id="rId8"/>
    <p:sldId id="268" r:id="rId9"/>
    <p:sldId id="269" r:id="rId10"/>
    <p:sldId id="277" r:id="rId11"/>
    <p:sldId id="320" r:id="rId12"/>
    <p:sldId id="321" r:id="rId13"/>
    <p:sldId id="322" r:id="rId14"/>
    <p:sldId id="272" r:id="rId15"/>
    <p:sldId id="323" r:id="rId16"/>
    <p:sldId id="328" r:id="rId17"/>
    <p:sldId id="329" r:id="rId18"/>
    <p:sldId id="326" r:id="rId19"/>
    <p:sldId id="276" r:id="rId20"/>
    <p:sldId id="289" r:id="rId21"/>
    <p:sldId id="283" r:id="rId22"/>
    <p:sldId id="284" r:id="rId23"/>
    <p:sldId id="285" r:id="rId24"/>
    <p:sldId id="286" r:id="rId25"/>
    <p:sldId id="287" r:id="rId26"/>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7">
          <p15:clr>
            <a:srgbClr val="A4A3A4"/>
          </p15:clr>
        </p15:guide>
        <p15:guide id="2" pos="3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Merales Peña" initials="MMP" lastIdx="3" clrIdx="0">
    <p:extLst>
      <p:ext uri="{19B8F6BF-5375-455C-9EA6-DF929625EA0E}">
        <p15:presenceInfo xmlns:p15="http://schemas.microsoft.com/office/powerpoint/2012/main" userId="e0389f3c0af438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840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032" y="162"/>
      </p:cViewPr>
      <p:guideLst>
        <p:guide orient="horz" pos="2107"/>
        <p:guide pos="39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0T18:59:32.3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10T18:59:32.308"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1" loCatId="process" qsTypeId="urn:microsoft.com/office/officeart/2005/8/quickstyle/simple1#1" qsCatId="simple" csTypeId="urn:microsoft.com/office/officeart/2005/8/colors/colorful5#1" csCatId="accent1" phldr="0"/>
      <dgm:spPr/>
      <dgm:t>
        <a:bodyPr/>
        <a:lstStyle/>
        <a:p>
          <a:endParaRPr lang="zh-CN" altLang="en-US"/>
        </a:p>
      </dgm:t>
    </dgm:pt>
    <dgm:pt modelId="{1EC822D0-4B77-4F25-ABD5-8949AFB965C8}">
      <dgm:prSet phldrT="[Texto]" phldr="0" custT="1"/>
      <dgm:spPr/>
      <dgm:t>
        <a:bodyPr vert="horz" wrap="square"/>
        <a:lstStyle/>
        <a:p>
          <a:pPr algn="ctr">
            <a:lnSpc>
              <a:spcPct val="100000"/>
            </a:lnSpc>
            <a:spcBef>
              <a:spcPct val="0"/>
            </a:spcBef>
            <a:spcAft>
              <a:spcPct val="35000"/>
            </a:spcAft>
          </a:pPr>
          <a:r>
            <a:rPr lang="es-MX" altLang="zh-CN" sz="1400" b="1">
              <a:solidFill>
                <a:schemeClr val="tx1"/>
              </a:solidFill>
              <a:latin typeface="Verdana" panose="020B0604030504040204" pitchFamily="34" charset="0"/>
              <a:cs typeface="Verdana" panose="020B0604030504040204" pitchFamily="34" charset="0"/>
            </a:rPr>
            <a:t>II</a:t>
          </a:r>
        </a:p>
      </dgm:t>
    </dgm:pt>
    <dgm:pt modelId="{A55FEC0B-23EE-4CFE-8050-49CBA30A17FC}" type="parTrans" cxnId="{124ADEE5-3E6E-4050-BF53-58104C1086C2}">
      <dgm:prSet/>
      <dgm:spPr/>
      <dgm:t>
        <a:bodyPr/>
        <a:lstStyle/>
        <a:p>
          <a:endParaRPr lang="zh-CN" altLang="en-US"/>
        </a:p>
      </dgm:t>
    </dgm:pt>
    <dgm:pt modelId="{B0C310D3-A5C4-423C-ADC0-FD305A7B421A}" type="sibTrans" cxnId="{124ADEE5-3E6E-4050-BF53-58104C1086C2}">
      <dgm:prSet phldr="0" custT="1"/>
      <dgm:spPr/>
      <dgm:t>
        <a:bodyPr vert="horz" wrap="square"/>
        <a:lstStyle/>
        <a:p>
          <a:pPr>
            <a:lnSpc>
              <a:spcPct val="100000"/>
            </a:lnSpc>
            <a:spcBef>
              <a:spcPct val="0"/>
            </a:spcBef>
            <a:spcAft>
              <a:spcPct val="35000"/>
            </a:spcAft>
          </a:pPr>
          <a:endParaRPr lang="zh-CN" altLang="en-US" sz="1400">
            <a:latin typeface="Verdana" panose="020B0604030504040204" pitchFamily="34" charset="0"/>
            <a:cs typeface="Verdana" panose="020B0604030504040204" pitchFamily="34" charset="0"/>
          </a:endParaRPr>
        </a:p>
      </dgm:t>
    </dgm:pt>
    <dgm:pt modelId="{86BF0545-C8C8-404B-B317-6B71601F8310}">
      <dgm:prSet phldrT="[Texto]" phldr="0" custT="1"/>
      <dgm:spPr/>
      <dgm:t>
        <a:bodyPr vert="horz" wrap="square" anchor="ctr" anchorCtr="0"/>
        <a:lstStyle/>
        <a:p>
          <a:pPr algn="ctr">
            <a:lnSpc>
              <a:spcPct val="100000"/>
            </a:lnSpc>
            <a:spcBef>
              <a:spcPct val="0"/>
            </a:spcBef>
            <a:spcAft>
              <a:spcPct val="15000"/>
            </a:spcAft>
          </a:pPr>
          <a:r>
            <a:rPr lang="es-MX" sz="1400" b="1" dirty="0">
              <a:latin typeface="Verdana" panose="020B0604030504040204" pitchFamily="34" charset="0"/>
              <a:ea typeface="Verdana" panose="020B0604030504040204" pitchFamily="34" charset="0"/>
              <a:sym typeface="+mn-ea"/>
            </a:rPr>
            <a:t>Solicita</a:t>
          </a:r>
          <a:r>
            <a:rPr lang="es-MX" sz="1400" dirty="0">
              <a:latin typeface="Verdana" panose="020B0604030504040204" pitchFamily="34" charset="0"/>
              <a:ea typeface="Verdana" panose="020B0604030504040204" pitchFamily="34" charset="0"/>
              <a:sym typeface="+mn-ea"/>
            </a:rPr>
            <a:t> al </a:t>
          </a:r>
          <a:r>
            <a:rPr lang="es-MX" sz="1400" b="1" dirty="0">
              <a:latin typeface="Verdana" panose="020B0604030504040204" pitchFamily="34" charset="0"/>
              <a:ea typeface="Verdana" panose="020B0604030504040204" pitchFamily="34" charset="0"/>
              <a:sym typeface="+mn-ea"/>
            </a:rPr>
            <a:t>responsable de archivo de trámite</a:t>
          </a:r>
          <a:r>
            <a:rPr lang="es-MX" sz="1400" dirty="0">
              <a:latin typeface="Verdana" panose="020B0604030504040204" pitchFamily="34" charset="0"/>
              <a:ea typeface="Verdana" panose="020B0604030504040204" pitchFamily="34" charset="0"/>
              <a:sym typeface="+mn-ea"/>
            </a:rPr>
            <a:t> </a:t>
          </a:r>
          <a:r>
            <a:rPr lang="es-MX" sz="1400" b="1" dirty="0">
              <a:latin typeface="Verdana" panose="020B0604030504040204" pitchFamily="34" charset="0"/>
              <a:ea typeface="Verdana" panose="020B0604030504040204" pitchFamily="34" charset="0"/>
              <a:sym typeface="+mn-ea"/>
            </a:rPr>
            <a:t>(RAT) </a:t>
          </a:r>
          <a:r>
            <a:rPr lang="es-MX" sz="1400" dirty="0">
              <a:latin typeface="Verdana" panose="020B0604030504040204" pitchFamily="34" charset="0"/>
              <a:ea typeface="Verdana" panose="020B0604030504040204" pitchFamily="34" charset="0"/>
              <a:sym typeface="+mn-ea"/>
            </a:rPr>
            <a:t>de tu unidad administrativa </a:t>
          </a:r>
          <a:r>
            <a:rPr lang="es-MX" sz="1400" b="1" dirty="0">
              <a:latin typeface="Verdana" panose="020B0604030504040204" pitchFamily="34" charset="0"/>
              <a:ea typeface="Verdana" panose="020B0604030504040204" pitchFamily="34" charset="0"/>
              <a:sym typeface="+mn-ea"/>
            </a:rPr>
            <a:t>gestione la desincorporación</a:t>
          </a:r>
          <a:r>
            <a:rPr lang="es-MX" sz="1400" dirty="0">
              <a:latin typeface="Verdana" panose="020B0604030504040204" pitchFamily="34" charset="0"/>
              <a:ea typeface="Verdana" panose="020B0604030504040204" pitchFamily="34" charset="0"/>
              <a:sym typeface="+mn-ea"/>
            </a:rPr>
            <a:t> de tus documentos. </a:t>
          </a:r>
          <a:endParaRPr lang="es-MX" sz="1400" dirty="0">
            <a:latin typeface="Verdana" panose="020B0604030504040204" pitchFamily="34" charset="0"/>
            <a:ea typeface="Verdana" panose="020B0604030504040204" pitchFamily="34" charset="0"/>
          </a:endParaRPr>
        </a:p>
      </dgm:t>
    </dgm:pt>
    <dgm:pt modelId="{A554C9B6-595F-4C42-BA2E-0AF975A6182B}" type="parTrans" cxnId="{8851BAC6-09BF-40D8-9B5E-A00AE2C20641}">
      <dgm:prSet/>
      <dgm:spPr/>
      <dgm:t>
        <a:bodyPr/>
        <a:lstStyle/>
        <a:p>
          <a:endParaRPr lang="zh-CN" altLang="en-US"/>
        </a:p>
      </dgm:t>
    </dgm:pt>
    <dgm:pt modelId="{8F0220D1-B873-4B1C-82E7-D1658190B6B3}" type="sibTrans" cxnId="{8851BAC6-09BF-40D8-9B5E-A00AE2C20641}">
      <dgm:prSet/>
      <dgm:spPr/>
      <dgm:t>
        <a:bodyPr/>
        <a:lstStyle/>
        <a:p>
          <a:endParaRPr lang="zh-CN" altLang="en-US"/>
        </a:p>
      </dgm:t>
    </dgm:pt>
    <dgm:pt modelId="{0E4E9D9B-67EF-4393-BFFF-1320CA4A9CC4}">
      <dgm:prSet phldr="0" custT="1"/>
      <dgm:spPr/>
      <dgm:t>
        <a:bodyPr vert="horz" wrap="square" anchor="ctr" anchorCtr="0"/>
        <a:lstStyle/>
        <a:p>
          <a:pPr>
            <a:lnSpc>
              <a:spcPct val="100000"/>
            </a:lnSpc>
            <a:spcBef>
              <a:spcPct val="0"/>
            </a:spcBef>
            <a:spcAft>
              <a:spcPct val="15000"/>
            </a:spcAft>
          </a:pPr>
          <a:endParaRPr lang="zh-CN" altLang="en-US" sz="1400">
            <a:latin typeface="Verdana" panose="020B0604030504040204" pitchFamily="34" charset="0"/>
            <a:cs typeface="Verdana" panose="020B0604030504040204" pitchFamily="34" charset="0"/>
          </a:endParaRPr>
        </a:p>
      </dgm:t>
    </dgm:pt>
    <dgm:pt modelId="{0BD77C3D-72B0-4352-B6C3-99A0FEBC9E94}" type="parTrans" cxnId="{7A86F2EA-E68B-440F-B7EF-828E2857DCAA}">
      <dgm:prSet/>
      <dgm:spPr/>
    </dgm:pt>
    <dgm:pt modelId="{3FD49BF5-D1C6-40D4-A492-AF9748D4BEB4}" type="sibTrans" cxnId="{7A86F2EA-E68B-440F-B7EF-828E2857DCAA}">
      <dgm:prSet/>
      <dgm:spPr/>
    </dgm:pt>
    <dgm:pt modelId="{86FEAB3F-FBB1-46CC-9DC6-E094874805AE}">
      <dgm:prSet phldrT="[Texto]" phldr="0" custT="1"/>
      <dgm:spPr/>
      <dgm:t>
        <a:bodyPr vert="horz" wrap="square"/>
        <a:lstStyle/>
        <a:p>
          <a:pPr algn="ctr">
            <a:lnSpc>
              <a:spcPct val="100000"/>
            </a:lnSpc>
            <a:spcBef>
              <a:spcPct val="0"/>
            </a:spcBef>
            <a:spcAft>
              <a:spcPct val="35000"/>
            </a:spcAft>
          </a:pPr>
          <a:r>
            <a:rPr lang="es-MX" altLang="zh-CN" sz="1400" b="1">
              <a:solidFill>
                <a:schemeClr val="tx1"/>
              </a:solidFill>
              <a:latin typeface="Verdana" panose="020B0604030504040204" pitchFamily="34" charset="0"/>
              <a:cs typeface="Verdana" panose="020B0604030504040204" pitchFamily="34" charset="0"/>
            </a:rPr>
            <a:t>III</a:t>
          </a:r>
        </a:p>
      </dgm:t>
    </dgm:pt>
    <dgm:pt modelId="{74C68F9B-1FC8-4F0A-8F6F-246FC86076E9}" type="parTrans" cxnId="{DD6C3E41-0FCB-4516-A4C7-4A29A394ACCE}">
      <dgm:prSet/>
      <dgm:spPr/>
      <dgm:t>
        <a:bodyPr/>
        <a:lstStyle/>
        <a:p>
          <a:endParaRPr lang="zh-CN" altLang="en-US"/>
        </a:p>
      </dgm:t>
    </dgm:pt>
    <dgm:pt modelId="{C7876883-34BD-4A68-A98E-D95D42D0FF9D}" type="sibTrans" cxnId="{DD6C3E41-0FCB-4516-A4C7-4A29A394ACCE}">
      <dgm:prSet phldr="0" custT="1"/>
      <dgm:spPr/>
      <dgm:t>
        <a:bodyPr vert="horz" wrap="square"/>
        <a:lstStyle/>
        <a:p>
          <a:pPr>
            <a:lnSpc>
              <a:spcPct val="100000"/>
            </a:lnSpc>
            <a:spcBef>
              <a:spcPct val="0"/>
            </a:spcBef>
            <a:spcAft>
              <a:spcPct val="35000"/>
            </a:spcAft>
          </a:pPr>
          <a:endParaRPr lang="zh-CN" altLang="en-US" sz="1400">
            <a:latin typeface="Verdana" panose="020B0604030504040204" pitchFamily="34" charset="0"/>
            <a:cs typeface="Verdana" panose="020B0604030504040204" pitchFamily="34" charset="0"/>
          </a:endParaRPr>
        </a:p>
      </dgm:t>
    </dgm:pt>
    <dgm:pt modelId="{972233BE-F562-42C6-8E02-C376C905A446}">
      <dgm:prSet phldrT="[Texto]" phldr="0" custT="1"/>
      <dgm:spPr/>
      <dgm:t>
        <a:bodyPr vert="horz" wrap="square" anchor="ctr" anchorCtr="0"/>
        <a:lstStyle/>
        <a:p>
          <a:pPr algn="ctr">
            <a:lnSpc>
              <a:spcPct val="100000"/>
            </a:lnSpc>
            <a:spcBef>
              <a:spcPct val="0"/>
            </a:spcBef>
            <a:spcAft>
              <a:spcPct val="15000"/>
            </a:spcAft>
          </a:pPr>
          <a:r>
            <a:rPr lang="es-MX" sz="1400" dirty="0">
              <a:latin typeface="Verdana" panose="020B0604030504040204" pitchFamily="34" charset="0"/>
              <a:ea typeface="Verdana" panose="020B0604030504040204" pitchFamily="34" charset="0"/>
              <a:sym typeface="+mn-ea"/>
            </a:rPr>
            <a:t>El RAT elaborará un </a:t>
          </a:r>
          <a:r>
            <a:rPr lang="es-MX" sz="1400" b="1" dirty="0">
              <a:latin typeface="Verdana" panose="020B0604030504040204" pitchFamily="34" charset="0"/>
              <a:ea typeface="Verdana" panose="020B0604030504040204" pitchFamily="34" charset="0"/>
              <a:sym typeface="+mn-ea"/>
            </a:rPr>
            <a:t>oficio dirigido al titular del área coordinadora</a:t>
          </a:r>
          <a:r>
            <a:rPr lang="es-MX" sz="1400" dirty="0">
              <a:latin typeface="Verdana" panose="020B0604030504040204" pitchFamily="34" charset="0"/>
              <a:ea typeface="Verdana" panose="020B0604030504040204" pitchFamily="34" charset="0"/>
              <a:sym typeface="+mn-ea"/>
            </a:rPr>
            <a:t> </a:t>
          </a:r>
          <a:r>
            <a:rPr lang="es-MX" sz="1400" b="1" dirty="0">
              <a:latin typeface="Verdana" panose="020B0604030504040204" pitchFamily="34" charset="0"/>
              <a:ea typeface="Verdana" panose="020B0604030504040204" pitchFamily="34" charset="0"/>
              <a:sym typeface="+mn-ea"/>
            </a:rPr>
            <a:t>de archivos</a:t>
          </a:r>
          <a:r>
            <a:rPr lang="es-MX" sz="1400" dirty="0">
              <a:latin typeface="Verdana" panose="020B0604030504040204" pitchFamily="34" charset="0"/>
              <a:ea typeface="Verdana" panose="020B0604030504040204" pitchFamily="34" charset="0"/>
              <a:sym typeface="+mn-ea"/>
            </a:rPr>
            <a:t> donde solicite la desincorporación  documental y adjuntará la relación de tipologías documentales. </a:t>
          </a:r>
          <a:endParaRPr lang="es-MX" sz="1400" dirty="0">
            <a:latin typeface="Verdana" panose="020B0604030504040204" pitchFamily="34" charset="0"/>
            <a:ea typeface="Verdana" panose="020B0604030504040204" pitchFamily="34" charset="0"/>
          </a:endParaRPr>
        </a:p>
      </dgm:t>
    </dgm:pt>
    <dgm:pt modelId="{1B83FA22-B57F-4847-AF9E-FCABBD20370B}" type="parTrans" cxnId="{D8C335CD-2561-4458-9B2C-3F1EC8BF6FCF}">
      <dgm:prSet/>
      <dgm:spPr/>
      <dgm:t>
        <a:bodyPr/>
        <a:lstStyle/>
        <a:p>
          <a:endParaRPr lang="zh-CN" altLang="en-US"/>
        </a:p>
      </dgm:t>
    </dgm:pt>
    <dgm:pt modelId="{C95400EF-05CE-49A4-A439-43C3AD15FAE2}" type="sibTrans" cxnId="{D8C335CD-2561-4458-9B2C-3F1EC8BF6FCF}">
      <dgm:prSet/>
      <dgm:spPr/>
      <dgm:t>
        <a:bodyPr/>
        <a:lstStyle/>
        <a:p>
          <a:endParaRPr lang="zh-CN" altLang="en-US"/>
        </a:p>
      </dgm:t>
    </dgm:pt>
    <dgm:pt modelId="{12F00D9B-083D-49C3-AAC6-6EE01A9543EE}">
      <dgm:prSet phldr="0" custT="1"/>
      <dgm:spPr/>
      <dgm:t>
        <a:bodyPr vert="horz" wrap="square" anchor="ctr" anchorCtr="0"/>
        <a:lstStyle/>
        <a:p>
          <a:pPr algn="ctr">
            <a:lnSpc>
              <a:spcPct val="100000"/>
            </a:lnSpc>
            <a:spcBef>
              <a:spcPct val="0"/>
            </a:spcBef>
            <a:spcAft>
              <a:spcPct val="15000"/>
            </a:spcAft>
          </a:pPr>
          <a:endParaRPr lang="zh-CN" altLang="en-US" sz="1400">
            <a:latin typeface="Verdana" panose="020B0604030504040204" pitchFamily="34" charset="0"/>
            <a:cs typeface="Verdana" panose="020B0604030504040204" pitchFamily="34" charset="0"/>
          </a:endParaRPr>
        </a:p>
      </dgm:t>
    </dgm:pt>
    <dgm:pt modelId="{6D3809E7-CABA-4D34-B322-C563F26FB02D}" type="parTrans" cxnId="{6691803F-2CD0-4676-BBA1-DDA7CEFDA368}">
      <dgm:prSet/>
      <dgm:spPr/>
    </dgm:pt>
    <dgm:pt modelId="{D3035BA5-203A-4409-A85F-BCB749A3EBED}" type="sibTrans" cxnId="{6691803F-2CD0-4676-BBA1-DDA7CEFDA368}">
      <dgm:prSet/>
      <dgm:spPr/>
    </dgm:pt>
    <dgm:pt modelId="{B349FD2E-4A90-427F-8442-13222811DC7E}">
      <dgm:prSet phldrT="[Texto]" phldr="0" custT="1"/>
      <dgm:spPr/>
      <dgm:t>
        <a:bodyPr vert="horz" wrap="square"/>
        <a:lstStyle/>
        <a:p>
          <a:pPr algn="ctr">
            <a:lnSpc>
              <a:spcPct val="100000"/>
            </a:lnSpc>
            <a:spcBef>
              <a:spcPct val="0"/>
            </a:spcBef>
            <a:spcAft>
              <a:spcPct val="35000"/>
            </a:spcAft>
          </a:pPr>
          <a:r>
            <a:rPr lang="es-MX" altLang="zh-CN" sz="1400" b="1">
              <a:solidFill>
                <a:schemeClr val="tx1"/>
              </a:solidFill>
              <a:latin typeface="Verdana" panose="020B0604030504040204" pitchFamily="34" charset="0"/>
              <a:cs typeface="Verdana" panose="020B0604030504040204" pitchFamily="34" charset="0"/>
            </a:rPr>
            <a:t>IV</a:t>
          </a:r>
        </a:p>
      </dgm:t>
    </dgm:pt>
    <dgm:pt modelId="{81F9B442-B301-4CE5-9F77-41783846C51D}" type="parTrans" cxnId="{F48EC41C-10A5-41A4-B8B1-C1F23EF77E78}">
      <dgm:prSet/>
      <dgm:spPr/>
      <dgm:t>
        <a:bodyPr/>
        <a:lstStyle/>
        <a:p>
          <a:endParaRPr lang="zh-CN" altLang="en-US"/>
        </a:p>
      </dgm:t>
    </dgm:pt>
    <dgm:pt modelId="{6C33D960-524C-4E19-9279-0E1D8AB4608A}" type="sibTrans" cxnId="{F48EC41C-10A5-41A4-B8B1-C1F23EF77E78}">
      <dgm:prSet/>
      <dgm:spPr/>
      <dgm:t>
        <a:bodyPr/>
        <a:lstStyle/>
        <a:p>
          <a:endParaRPr lang="zh-CN" altLang="en-US"/>
        </a:p>
      </dgm:t>
    </dgm:pt>
    <dgm:pt modelId="{11EC3D9D-CABC-4F6B-8311-51EC9AF94B05}">
      <dgm:prSet phldrT="[Texto]" phldr="0" custT="1"/>
      <dgm:spPr/>
      <dgm:t>
        <a:bodyPr vert="horz" wrap="square" anchor="ctr" anchorCtr="0"/>
        <a:lstStyle/>
        <a:p>
          <a:pPr algn="ctr">
            <a:lnSpc>
              <a:spcPct val="100000"/>
            </a:lnSpc>
            <a:spcBef>
              <a:spcPct val="0"/>
            </a:spcBef>
            <a:spcAft>
              <a:spcPct val="15000"/>
            </a:spcAft>
          </a:pPr>
          <a:r>
            <a:rPr lang="es-MX" sz="1400" dirty="0">
              <a:latin typeface="Verdana" panose="020B0604030504040204" pitchFamily="34" charset="0"/>
              <a:ea typeface="Verdana" panose="020B0604030504040204" pitchFamily="34" charset="0"/>
              <a:sym typeface="+mn-ea"/>
            </a:rPr>
            <a:t>Espera la visita del área coordinadora de archivos y sigue las instrucciones dictadas por el coordinador de archivos </a:t>
          </a:r>
          <a:endParaRPr lang="zh-CN" altLang="en-US" sz="1400">
            <a:latin typeface="Verdana" panose="020B0604030504040204" pitchFamily="34" charset="0"/>
            <a:cs typeface="Verdana" panose="020B0604030504040204" pitchFamily="34" charset="0"/>
          </a:endParaRPr>
        </a:p>
      </dgm:t>
    </dgm:pt>
    <dgm:pt modelId="{4CB9D39E-D2E7-4AB1-8C35-13DBC76F1E1B}" type="parTrans" cxnId="{0D873829-A217-4D67-9995-E606A2AAED61}">
      <dgm:prSet/>
      <dgm:spPr/>
      <dgm:t>
        <a:bodyPr/>
        <a:lstStyle/>
        <a:p>
          <a:endParaRPr lang="zh-CN" altLang="en-US"/>
        </a:p>
      </dgm:t>
    </dgm:pt>
    <dgm:pt modelId="{49A756A8-869C-486D-A1C2-A9179C82C574}" type="sibTrans" cxnId="{0D873829-A217-4D67-9995-E606A2AAED61}">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12FB630B-0343-4840-A991-95735127999C}" type="presOf" srcId="{1EC822D0-4B77-4F25-ABD5-8949AFB965C8}" destId="{BEA8DFF6-0BBC-4765-94CE-726AE7249D2C}" srcOrd="0" destOrd="0" presId="urn:microsoft.com/office/officeart/2005/8/layout/process3#1"/>
    <dgm:cxn modelId="{F48EC41C-10A5-41A4-B8B1-C1F23EF77E78}" srcId="{2FE6BDA1-660C-44E3-B8D3-B738986F10EC}" destId="{B349FD2E-4A90-427F-8442-13222811DC7E}" srcOrd="2" destOrd="0" parTransId="{81F9B442-B301-4CE5-9F77-41783846C51D}" sibTransId="{6C33D960-524C-4E19-9279-0E1D8AB4608A}"/>
    <dgm:cxn modelId="{0214BB24-BF0C-4BCE-8858-583980624E38}" type="presOf" srcId="{B0C310D3-A5C4-423C-ADC0-FD305A7B421A}" destId="{1E817AA8-5A37-4644-9254-A1E7980637B5}" srcOrd="1" destOrd="0" presId="urn:microsoft.com/office/officeart/2005/8/layout/process3#1"/>
    <dgm:cxn modelId="{36E03928-2D63-4A55-AFD6-911B32C5F1DF}" type="presOf" srcId="{86FEAB3F-FBB1-46CC-9DC6-E094874805AE}" destId="{D8686130-E958-4F9D-9269-6FA1732D0A73}" srcOrd="1" destOrd="0" presId="urn:microsoft.com/office/officeart/2005/8/layout/process3#1"/>
    <dgm:cxn modelId="{0D873829-A217-4D67-9995-E606A2AAED61}" srcId="{B349FD2E-4A90-427F-8442-13222811DC7E}" destId="{11EC3D9D-CABC-4F6B-8311-51EC9AF94B05}" srcOrd="0" destOrd="0" parTransId="{4CB9D39E-D2E7-4AB1-8C35-13DBC76F1E1B}" sibTransId="{49A756A8-869C-486D-A1C2-A9179C82C574}"/>
    <dgm:cxn modelId="{60848F2F-DCDD-474D-8571-B44B7B3E0D62}" type="presOf" srcId="{2FE6BDA1-660C-44E3-B8D3-B738986F10EC}" destId="{6600DED2-8216-4ABE-8A99-4882629E1A4D}" srcOrd="0" destOrd="0" presId="urn:microsoft.com/office/officeart/2005/8/layout/process3#1"/>
    <dgm:cxn modelId="{9A56F139-E0F0-4647-8D6A-087DCA4C2049}" type="presOf" srcId="{B0C310D3-A5C4-423C-ADC0-FD305A7B421A}" destId="{21AD7683-4E21-48FB-A2B0-38429FA73B13}" srcOrd="0" destOrd="0" presId="urn:microsoft.com/office/officeart/2005/8/layout/process3#1"/>
    <dgm:cxn modelId="{6691803F-2CD0-4676-BBA1-DDA7CEFDA368}" srcId="{86FEAB3F-FBB1-46CC-9DC6-E094874805AE}" destId="{12F00D9B-083D-49C3-AAC6-6EE01A9543EE}" srcOrd="1" destOrd="0" parTransId="{6D3809E7-CABA-4D34-B322-C563F26FB02D}" sibTransId="{D3035BA5-203A-4409-A85F-BCB749A3EBED}"/>
    <dgm:cxn modelId="{DD6C3E41-0FCB-4516-A4C7-4A29A394ACCE}" srcId="{2FE6BDA1-660C-44E3-B8D3-B738986F10EC}" destId="{86FEAB3F-FBB1-46CC-9DC6-E094874805AE}" srcOrd="1" destOrd="0" parTransId="{74C68F9B-1FC8-4F0A-8F6F-246FC86076E9}" sibTransId="{C7876883-34BD-4A68-A98E-D95D42D0FF9D}"/>
    <dgm:cxn modelId="{9B5D2C49-571E-4B38-8F7C-5C8E3FF14C23}" type="presOf" srcId="{86BF0545-C8C8-404B-B317-6B71601F8310}" destId="{A527D8D7-AE0F-41E2-B0A5-F384C5C9B908}" srcOrd="0" destOrd="0" presId="urn:microsoft.com/office/officeart/2005/8/layout/process3#1"/>
    <dgm:cxn modelId="{9407954A-8462-45B3-928F-C9D4EFC4F21C}" type="presOf" srcId="{1EC822D0-4B77-4F25-ABD5-8949AFB965C8}" destId="{CAF6A44E-174D-4D73-BBC0-9FC10FA804B9}" srcOrd="1" destOrd="0" presId="urn:microsoft.com/office/officeart/2005/8/layout/process3#1"/>
    <dgm:cxn modelId="{AB85CF4E-8F81-420D-9369-9D890E44AB08}" type="presOf" srcId="{B349FD2E-4A90-427F-8442-13222811DC7E}" destId="{6EADA40E-ECF8-4EF2-9B35-A9DD5D6A50D5}" srcOrd="0" destOrd="0" presId="urn:microsoft.com/office/officeart/2005/8/layout/process3#1"/>
    <dgm:cxn modelId="{D5532C87-EB16-4D2F-9BC2-FA6C8F289E8F}" type="presOf" srcId="{C7876883-34BD-4A68-A98E-D95D42D0FF9D}" destId="{F8D5EB2A-738F-4E50-B014-79322171C96A}" srcOrd="1" destOrd="0" presId="urn:microsoft.com/office/officeart/2005/8/layout/process3#1"/>
    <dgm:cxn modelId="{2B23F39F-251C-4886-BE22-EF0E395BD502}" type="presOf" srcId="{12F00D9B-083D-49C3-AAC6-6EE01A9543EE}" destId="{BFC7A65B-961A-4F69-8CB3-248457E85C87}" srcOrd="0" destOrd="1" presId="urn:microsoft.com/office/officeart/2005/8/layout/process3#1"/>
    <dgm:cxn modelId="{69990FB1-3AE1-49A1-AAA0-84C1E5A80E77}" type="presOf" srcId="{11EC3D9D-CABC-4F6B-8311-51EC9AF94B05}" destId="{39BA4712-27E2-4423-ADD6-9F9BD3D8FB35}" srcOrd="0" destOrd="0" presId="urn:microsoft.com/office/officeart/2005/8/layout/process3#1"/>
    <dgm:cxn modelId="{D2FF2BC3-D495-454C-8E4A-1C9E3E584D25}" type="presOf" srcId="{C7876883-34BD-4A68-A98E-D95D42D0FF9D}" destId="{5D27C5B2-FAF5-4B9E-8CE5-8F54D12F7C36}" srcOrd="0" destOrd="0" presId="urn:microsoft.com/office/officeart/2005/8/layout/process3#1"/>
    <dgm:cxn modelId="{8851BAC6-09BF-40D8-9B5E-A00AE2C20641}" srcId="{1EC822D0-4B77-4F25-ABD5-8949AFB965C8}" destId="{86BF0545-C8C8-404B-B317-6B71601F8310}" srcOrd="0" destOrd="0" parTransId="{A554C9B6-595F-4C42-BA2E-0AF975A6182B}" sibTransId="{8F0220D1-B873-4B1C-82E7-D1658190B6B3}"/>
    <dgm:cxn modelId="{D8C335CD-2561-4458-9B2C-3F1EC8BF6FCF}" srcId="{86FEAB3F-FBB1-46CC-9DC6-E094874805AE}" destId="{972233BE-F562-42C6-8E02-C376C905A446}" srcOrd="0" destOrd="0" parTransId="{1B83FA22-B57F-4847-AF9E-FCABBD20370B}" sibTransId="{C95400EF-05CE-49A4-A439-43C3AD15FAE2}"/>
    <dgm:cxn modelId="{44EC82D3-C714-46D0-A718-8990AD05AEDD}" type="presOf" srcId="{86FEAB3F-FBB1-46CC-9DC6-E094874805AE}" destId="{4201241F-A758-4825-9A41-CBED0FF9E993}" srcOrd="0" destOrd="0" presId="urn:microsoft.com/office/officeart/2005/8/layout/process3#1"/>
    <dgm:cxn modelId="{FA0C45DB-2B50-4D0B-A0FA-8FE00D3A325B}" type="presOf" srcId="{972233BE-F562-42C6-8E02-C376C905A446}" destId="{BFC7A65B-961A-4F69-8CB3-248457E85C87}" srcOrd="0" destOrd="0" presId="urn:microsoft.com/office/officeart/2005/8/layout/process3#1"/>
    <dgm:cxn modelId="{124ADEE5-3E6E-4050-BF53-58104C1086C2}" srcId="{2FE6BDA1-660C-44E3-B8D3-B738986F10EC}" destId="{1EC822D0-4B77-4F25-ABD5-8949AFB965C8}" srcOrd="0" destOrd="0" parTransId="{A55FEC0B-23EE-4CFE-8050-49CBA30A17FC}" sibTransId="{B0C310D3-A5C4-423C-ADC0-FD305A7B421A}"/>
    <dgm:cxn modelId="{25D9ACE9-6D46-4890-88FE-B98D81F60476}" type="presOf" srcId="{B349FD2E-4A90-427F-8442-13222811DC7E}" destId="{C2722F97-5D1A-4260-B371-3A1E1DF124B3}" srcOrd="1" destOrd="0" presId="urn:microsoft.com/office/officeart/2005/8/layout/process3#1"/>
    <dgm:cxn modelId="{7A86F2EA-E68B-440F-B7EF-828E2857DCAA}" srcId="{1EC822D0-4B77-4F25-ABD5-8949AFB965C8}" destId="{0E4E9D9B-67EF-4393-BFFF-1320CA4A9CC4}" srcOrd="1" destOrd="0" parTransId="{0BD77C3D-72B0-4352-B6C3-99A0FEBC9E94}" sibTransId="{3FD49BF5-D1C6-40D4-A492-AF9748D4BEB4}"/>
    <dgm:cxn modelId="{28DCD4F0-0E17-4357-8006-035F8AFFA116}" type="presOf" srcId="{0E4E9D9B-67EF-4393-BFFF-1320CA4A9CC4}" destId="{A527D8D7-AE0F-41E2-B0A5-F384C5C9B908}" srcOrd="0" destOrd="1" presId="urn:microsoft.com/office/officeart/2005/8/layout/process3#1"/>
    <dgm:cxn modelId="{84D67FB9-7C12-4FD4-A03E-B3008A148564}" type="presParOf" srcId="{6600DED2-8216-4ABE-8A99-4882629E1A4D}" destId="{13EA64EB-AB03-4C80-9EEA-7CED2D89D89C}" srcOrd="0" destOrd="0" presId="urn:microsoft.com/office/officeart/2005/8/layout/process3#1"/>
    <dgm:cxn modelId="{39DA58C8-2F86-4CA7-A0E7-D21BF0DA8527}" type="presParOf" srcId="{13EA64EB-AB03-4C80-9EEA-7CED2D89D89C}" destId="{CAF6A44E-174D-4D73-BBC0-9FC10FA804B9}" srcOrd="0" destOrd="0" presId="urn:microsoft.com/office/officeart/2005/8/layout/process3#1"/>
    <dgm:cxn modelId="{E56DCAED-98FC-4064-81B8-A455A2CE1A04}" type="presParOf" srcId="{13EA64EB-AB03-4C80-9EEA-7CED2D89D89C}" destId="{BEA8DFF6-0BBC-4765-94CE-726AE7249D2C}" srcOrd="1" destOrd="0" presId="urn:microsoft.com/office/officeart/2005/8/layout/process3#1"/>
    <dgm:cxn modelId="{8FA6C5FF-ED2C-4D0B-B387-D893878D6084}" type="presParOf" srcId="{13EA64EB-AB03-4C80-9EEA-7CED2D89D89C}" destId="{A527D8D7-AE0F-41E2-B0A5-F384C5C9B908}" srcOrd="2" destOrd="0" presId="urn:microsoft.com/office/officeart/2005/8/layout/process3#1"/>
    <dgm:cxn modelId="{768AE104-A870-4BD6-A5F7-1FC1898027B9}" type="presParOf" srcId="{6600DED2-8216-4ABE-8A99-4882629E1A4D}" destId="{21AD7683-4E21-48FB-A2B0-38429FA73B13}" srcOrd="1" destOrd="0" presId="urn:microsoft.com/office/officeart/2005/8/layout/process3#1"/>
    <dgm:cxn modelId="{D171683B-65CC-47FC-A913-B32CD8FAE4CB}" type="presParOf" srcId="{21AD7683-4E21-48FB-A2B0-38429FA73B13}" destId="{1E817AA8-5A37-4644-9254-A1E7980637B5}" srcOrd="0" destOrd="0" presId="urn:microsoft.com/office/officeart/2005/8/layout/process3#1"/>
    <dgm:cxn modelId="{7A614B6D-0C55-4DCC-A8B0-6E1D654C81B8}" type="presParOf" srcId="{6600DED2-8216-4ABE-8A99-4882629E1A4D}" destId="{4706D582-EEBF-4C1E-B7F4-A6D3E12D3072}" srcOrd="2" destOrd="0" presId="urn:microsoft.com/office/officeart/2005/8/layout/process3#1"/>
    <dgm:cxn modelId="{696E0781-4B17-4157-8643-B60FDF478E4E}" type="presParOf" srcId="{4706D582-EEBF-4C1E-B7F4-A6D3E12D3072}" destId="{D8686130-E958-4F9D-9269-6FA1732D0A73}" srcOrd="0" destOrd="0" presId="urn:microsoft.com/office/officeart/2005/8/layout/process3#1"/>
    <dgm:cxn modelId="{5B3F9D00-F3D5-4A46-A6B6-441102FD84EF}" type="presParOf" srcId="{4706D582-EEBF-4C1E-B7F4-A6D3E12D3072}" destId="{4201241F-A758-4825-9A41-CBED0FF9E993}" srcOrd="1" destOrd="0" presId="urn:microsoft.com/office/officeart/2005/8/layout/process3#1"/>
    <dgm:cxn modelId="{16EDA356-4D88-4AA8-9117-3850DE302E18}" type="presParOf" srcId="{4706D582-EEBF-4C1E-B7F4-A6D3E12D3072}" destId="{BFC7A65B-961A-4F69-8CB3-248457E85C87}" srcOrd="2" destOrd="0" presId="urn:microsoft.com/office/officeart/2005/8/layout/process3#1"/>
    <dgm:cxn modelId="{A933E719-4D94-40B7-976B-5C4B8BBC3937}" type="presParOf" srcId="{6600DED2-8216-4ABE-8A99-4882629E1A4D}" destId="{5D27C5B2-FAF5-4B9E-8CE5-8F54D12F7C36}" srcOrd="3" destOrd="0" presId="urn:microsoft.com/office/officeart/2005/8/layout/process3#1"/>
    <dgm:cxn modelId="{563E0A5C-3512-4316-BADB-F796F1B112E6}" type="presParOf" srcId="{5D27C5B2-FAF5-4B9E-8CE5-8F54D12F7C36}" destId="{F8D5EB2A-738F-4E50-B014-79322171C96A}" srcOrd="0" destOrd="0" presId="urn:microsoft.com/office/officeart/2005/8/layout/process3#1"/>
    <dgm:cxn modelId="{8FBBBA81-7255-4271-AEC9-A0F6CD0AD2A0}" type="presParOf" srcId="{6600DED2-8216-4ABE-8A99-4882629E1A4D}" destId="{7908079C-B054-488F-B184-A0837979EED0}" srcOrd="4" destOrd="0" presId="urn:microsoft.com/office/officeart/2005/8/layout/process3#1"/>
    <dgm:cxn modelId="{BEFAEA06-4C6E-4434-8075-EEC27DE7F993}" type="presParOf" srcId="{7908079C-B054-488F-B184-A0837979EED0}" destId="{C2722F97-5D1A-4260-B371-3A1E1DF124B3}" srcOrd="0" destOrd="0" presId="urn:microsoft.com/office/officeart/2005/8/layout/process3#1"/>
    <dgm:cxn modelId="{6350016D-B3FA-4C04-B25A-465C503E5ACF}" type="presParOf" srcId="{7908079C-B054-488F-B184-A0837979EED0}" destId="{6EADA40E-ECF8-4EF2-9B35-A9DD5D6A50D5}" srcOrd="1" destOrd="0" presId="urn:microsoft.com/office/officeart/2005/8/layout/process3#1"/>
    <dgm:cxn modelId="{4FFEE69E-DA0B-49E9-863C-5C55266728CD}" type="presParOf" srcId="{7908079C-B054-488F-B184-A0837979EED0}" destId="{39BA4712-27E2-4423-ADD6-9F9BD3D8FB35}" srcOrd="2" destOrd="0" presId="urn:microsoft.com/office/officeart/2005/8/layout/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B7E19-D2E6-4742-9176-992B16ABC709}" type="doc">
      <dgm:prSet loTypeId="urn:microsoft.com/office/officeart/2005/8/layout/list1#1" loCatId="list" qsTypeId="urn:microsoft.com/office/officeart/2005/8/quickstyle/simple1#2" qsCatId="simple" csTypeId="urn:microsoft.com/office/officeart/2005/8/colors/colorful3#1" csCatId="colorful" phldr="1"/>
      <dgm:spPr/>
      <dgm:t>
        <a:bodyPr/>
        <a:lstStyle/>
        <a:p>
          <a:endParaRPr lang="es-ES"/>
        </a:p>
      </dgm:t>
    </dgm:pt>
    <dgm:pt modelId="{9494C3A6-96DB-4311-B4B8-CA624B4E3E02}">
      <dgm:prSet phldrT="[Texto]" custT="1"/>
      <dgm:spPr/>
      <dgm:t>
        <a:bodyPr/>
        <a:lstStyle/>
        <a:p>
          <a:pPr algn="just"/>
          <a:r>
            <a:rPr lang="es-ES" sz="1500" dirty="0">
              <a:solidFill>
                <a:schemeClr val="tx1"/>
              </a:solidFill>
              <a:latin typeface="Verdana" panose="020B0604030504040204" pitchFamily="34" charset="0"/>
              <a:ea typeface="Verdana" panose="020B0604030504040204" pitchFamily="34" charset="0"/>
            </a:rPr>
            <a:t>Debe integrar todos los documentos derivados del desarrollo del trámite (incluida correspondencia, correos electrónicos, etc.) en orden lógico.</a:t>
          </a:r>
        </a:p>
      </dgm:t>
    </dgm:pt>
    <dgm:pt modelId="{BD6E5D9C-F14C-408F-B5A9-A38052DFFFA2}" type="parTrans" cxnId="{80A2AC5B-2B55-4532-A30E-55DBCBC4BEAC}">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DF531CCF-4E82-407F-86A9-912C90D8E97C}" type="sibTrans" cxnId="{80A2AC5B-2B55-4532-A30E-55DBCBC4BEAC}">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1D878C70-738B-4FB0-9583-4D601EE2285A}">
      <dgm:prSet phldrT="[Texto]" custT="1"/>
      <dgm:spPr/>
      <dgm:t>
        <a:bodyPr/>
        <a:lstStyle/>
        <a:p>
          <a:pPr algn="just"/>
          <a:r>
            <a:rPr lang="es-ES" sz="1500" dirty="0">
              <a:solidFill>
                <a:schemeClr val="tx1"/>
              </a:solidFill>
              <a:latin typeface="Verdana" panose="020B0604030504040204" pitchFamily="34" charset="0"/>
              <a:ea typeface="Verdana" panose="020B0604030504040204" pitchFamily="34" charset="0"/>
            </a:rPr>
            <a:t>Debe tener un grosor promedio de 3 cm con el propósito de que el manejo sea ágil; de rebasarlo, se abrirán legajos en forma progresiva.</a:t>
          </a:r>
        </a:p>
      </dgm:t>
    </dgm:pt>
    <dgm:pt modelId="{3C4D5D03-A687-4993-A3B4-4884C03DBF52}" type="parTrans" cxnId="{0EB3D94E-996E-4B2B-BFA7-65C56D87859B}">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25C9B73B-F8A9-4EFB-AAC9-8C32AACA925E}" type="sibTrans" cxnId="{0EB3D94E-996E-4B2B-BFA7-65C56D87859B}">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B33C3FC0-F3B7-4AB0-AD5E-0F6822DDCAE9}">
      <dgm:prSet phldrT="[Texto]" custT="1"/>
      <dgm:spPr/>
      <dgm:t>
        <a:bodyPr/>
        <a:lstStyle/>
        <a:p>
          <a:pPr algn="just"/>
          <a:r>
            <a:rPr lang="es-ES" sz="1500" dirty="0">
              <a:solidFill>
                <a:schemeClr val="tx1"/>
              </a:solidFill>
              <a:latin typeface="Verdana" panose="020B0604030504040204" pitchFamily="34" charset="0"/>
              <a:ea typeface="Verdana" panose="020B0604030504040204" pitchFamily="34" charset="0"/>
            </a:rPr>
            <a:t>Debe ser clasificado, foliado, cosido e identificado con una caratula normalizada y estandarizada</a:t>
          </a:r>
        </a:p>
      </dgm:t>
    </dgm:pt>
    <dgm:pt modelId="{7548EF0C-8E21-4CCC-8F07-9F2844F7C22E}" type="parTrans" cxnId="{2C1DB55D-9AE2-410E-88A6-CC9FD0D45D4F}">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E1FF8681-3E97-4D3A-82D9-0C4039A96609}" type="sibTrans" cxnId="{2C1DB55D-9AE2-410E-88A6-CC9FD0D45D4F}">
      <dgm:prSet/>
      <dgm:spPr/>
      <dgm:t>
        <a:bodyPr/>
        <a:lstStyle/>
        <a:p>
          <a:endParaRPr lang="es-ES" sz="1600">
            <a:solidFill>
              <a:schemeClr val="tx1"/>
            </a:solidFill>
            <a:latin typeface="Verdana" panose="020B0604030504040204" pitchFamily="34" charset="0"/>
            <a:ea typeface="Verdana" panose="020B0604030504040204" pitchFamily="34" charset="0"/>
          </a:endParaRPr>
        </a:p>
      </dgm:t>
    </dgm:pt>
    <dgm:pt modelId="{B6E6D197-E076-4132-B021-4ED3A9E8ED0A}">
      <dgm:prSet phldrT="[Texto]" custT="1"/>
      <dgm:spPr/>
      <dgm:t>
        <a:bodyPr/>
        <a:lstStyle/>
        <a:p>
          <a:pPr algn="just"/>
          <a:r>
            <a:rPr lang="es-ES" sz="1500" dirty="0">
              <a:solidFill>
                <a:schemeClr val="tx1"/>
              </a:solidFill>
              <a:latin typeface="Verdana" panose="020B0604030504040204" pitchFamily="34" charset="0"/>
              <a:ea typeface="Verdana" panose="020B0604030504040204" pitchFamily="34" charset="0"/>
            </a:rPr>
            <a:t>Debe ser registrado en un inventario general por expediente.</a:t>
          </a:r>
        </a:p>
      </dgm:t>
    </dgm:pt>
    <dgm:pt modelId="{648654C9-7A05-40CF-BDB8-5381F3D617AC}" type="parTrans" cxnId="{6A73B702-04F3-4DA3-9725-8D8DF00BA7BC}">
      <dgm:prSet/>
      <dgm:spPr/>
      <dgm:t>
        <a:bodyPr/>
        <a:lstStyle/>
        <a:p>
          <a:endParaRPr lang="es-ES" sz="1600"/>
        </a:p>
      </dgm:t>
    </dgm:pt>
    <dgm:pt modelId="{C84F3D3F-B007-43E0-A1F4-621FE108753E}" type="sibTrans" cxnId="{6A73B702-04F3-4DA3-9725-8D8DF00BA7BC}">
      <dgm:prSet/>
      <dgm:spPr/>
      <dgm:t>
        <a:bodyPr/>
        <a:lstStyle/>
        <a:p>
          <a:endParaRPr lang="es-ES" sz="1600"/>
        </a:p>
      </dgm:t>
    </dgm:pt>
    <dgm:pt modelId="{662D5FA2-C006-4148-97B4-482112DAE39D}" type="pres">
      <dgm:prSet presAssocID="{53DB7E19-D2E6-4742-9176-992B16ABC709}" presName="linear" presStyleCnt="0">
        <dgm:presLayoutVars>
          <dgm:dir/>
          <dgm:animLvl val="lvl"/>
          <dgm:resizeHandles val="exact"/>
        </dgm:presLayoutVars>
      </dgm:prSet>
      <dgm:spPr/>
    </dgm:pt>
    <dgm:pt modelId="{00EA29C1-E7AD-4504-8EFF-FC49A8FC8316}" type="pres">
      <dgm:prSet presAssocID="{9494C3A6-96DB-4311-B4B8-CA624B4E3E02}" presName="parentLin" presStyleCnt="0"/>
      <dgm:spPr/>
    </dgm:pt>
    <dgm:pt modelId="{7E4675F7-0D5A-44B7-BFA1-A4B33E289523}" type="pres">
      <dgm:prSet presAssocID="{9494C3A6-96DB-4311-B4B8-CA624B4E3E02}" presName="parentLeftMargin" presStyleLbl="node1" presStyleIdx="0" presStyleCnt="4"/>
      <dgm:spPr/>
    </dgm:pt>
    <dgm:pt modelId="{94986CA1-AB04-46B7-8284-28E745B8CB50}" type="pres">
      <dgm:prSet presAssocID="{9494C3A6-96DB-4311-B4B8-CA624B4E3E02}" presName="parentText" presStyleLbl="node1" presStyleIdx="0" presStyleCnt="4" custScaleX="120954">
        <dgm:presLayoutVars>
          <dgm:chMax val="0"/>
          <dgm:bulletEnabled val="1"/>
        </dgm:presLayoutVars>
      </dgm:prSet>
      <dgm:spPr/>
    </dgm:pt>
    <dgm:pt modelId="{B949D5F7-2535-4FCE-89AF-0D1AFCC1E240}" type="pres">
      <dgm:prSet presAssocID="{9494C3A6-96DB-4311-B4B8-CA624B4E3E02}" presName="negativeSpace" presStyleCnt="0"/>
      <dgm:spPr/>
    </dgm:pt>
    <dgm:pt modelId="{43F2D1B5-5922-47FC-A759-C271BFC8EB0B}" type="pres">
      <dgm:prSet presAssocID="{9494C3A6-96DB-4311-B4B8-CA624B4E3E02}" presName="childText" presStyleLbl="conFgAcc1" presStyleIdx="0" presStyleCnt="4">
        <dgm:presLayoutVars>
          <dgm:bulletEnabled val="1"/>
        </dgm:presLayoutVars>
      </dgm:prSet>
      <dgm:spPr/>
    </dgm:pt>
    <dgm:pt modelId="{AC98B8B4-BCE6-4EBB-A0DC-1B95DE7E52BC}" type="pres">
      <dgm:prSet presAssocID="{DF531CCF-4E82-407F-86A9-912C90D8E97C}" presName="spaceBetweenRectangles" presStyleCnt="0"/>
      <dgm:spPr/>
    </dgm:pt>
    <dgm:pt modelId="{A5A517A5-031F-4D28-BEF2-0A511A8478D5}" type="pres">
      <dgm:prSet presAssocID="{1D878C70-738B-4FB0-9583-4D601EE2285A}" presName="parentLin" presStyleCnt="0"/>
      <dgm:spPr/>
    </dgm:pt>
    <dgm:pt modelId="{9587241B-A09F-43B3-9AC8-C5C6F36A9F2A}" type="pres">
      <dgm:prSet presAssocID="{1D878C70-738B-4FB0-9583-4D601EE2285A}" presName="parentLeftMargin" presStyleLbl="node1" presStyleIdx="0" presStyleCnt="4"/>
      <dgm:spPr/>
    </dgm:pt>
    <dgm:pt modelId="{186FE545-DE94-4673-A8AB-A2B68845B577}" type="pres">
      <dgm:prSet presAssocID="{1D878C70-738B-4FB0-9583-4D601EE2285A}" presName="parentText" presStyleLbl="node1" presStyleIdx="1" presStyleCnt="4" custScaleX="120931">
        <dgm:presLayoutVars>
          <dgm:chMax val="0"/>
          <dgm:bulletEnabled val="1"/>
        </dgm:presLayoutVars>
      </dgm:prSet>
      <dgm:spPr/>
    </dgm:pt>
    <dgm:pt modelId="{658DAF44-FA61-43C4-A810-30209BBF21D6}" type="pres">
      <dgm:prSet presAssocID="{1D878C70-738B-4FB0-9583-4D601EE2285A}" presName="negativeSpace" presStyleCnt="0"/>
      <dgm:spPr/>
    </dgm:pt>
    <dgm:pt modelId="{A85FBC74-3AF4-48E2-9BE8-BD07AA017148}" type="pres">
      <dgm:prSet presAssocID="{1D878C70-738B-4FB0-9583-4D601EE2285A}" presName="childText" presStyleLbl="conFgAcc1" presStyleIdx="1" presStyleCnt="4">
        <dgm:presLayoutVars>
          <dgm:bulletEnabled val="1"/>
        </dgm:presLayoutVars>
      </dgm:prSet>
      <dgm:spPr/>
    </dgm:pt>
    <dgm:pt modelId="{96074757-FD68-4D48-8BFC-FC334A06AA23}" type="pres">
      <dgm:prSet presAssocID="{25C9B73B-F8A9-4EFB-AAC9-8C32AACA925E}" presName="spaceBetweenRectangles" presStyleCnt="0"/>
      <dgm:spPr/>
    </dgm:pt>
    <dgm:pt modelId="{0FD3FFAE-C480-49F9-9054-8AD009781B55}" type="pres">
      <dgm:prSet presAssocID="{B33C3FC0-F3B7-4AB0-AD5E-0F6822DDCAE9}" presName="parentLin" presStyleCnt="0"/>
      <dgm:spPr/>
    </dgm:pt>
    <dgm:pt modelId="{CCA847B9-EAD0-433D-B566-E75EB376E0E8}" type="pres">
      <dgm:prSet presAssocID="{B33C3FC0-F3B7-4AB0-AD5E-0F6822DDCAE9}" presName="parentLeftMargin" presStyleLbl="node1" presStyleIdx="1" presStyleCnt="4"/>
      <dgm:spPr/>
    </dgm:pt>
    <dgm:pt modelId="{68821E29-D77A-4270-8E81-D4DB2ABB3FC1}" type="pres">
      <dgm:prSet presAssocID="{B33C3FC0-F3B7-4AB0-AD5E-0F6822DDCAE9}" presName="parentText" presStyleLbl="node1" presStyleIdx="2" presStyleCnt="4" custScaleX="120931">
        <dgm:presLayoutVars>
          <dgm:chMax val="0"/>
          <dgm:bulletEnabled val="1"/>
        </dgm:presLayoutVars>
      </dgm:prSet>
      <dgm:spPr/>
    </dgm:pt>
    <dgm:pt modelId="{F95C5E24-D1C3-422C-A127-62A58E752DC5}" type="pres">
      <dgm:prSet presAssocID="{B33C3FC0-F3B7-4AB0-AD5E-0F6822DDCAE9}" presName="negativeSpace" presStyleCnt="0"/>
      <dgm:spPr/>
    </dgm:pt>
    <dgm:pt modelId="{9F6140F3-5315-4748-B4E8-DECF9E29FE6C}" type="pres">
      <dgm:prSet presAssocID="{B33C3FC0-F3B7-4AB0-AD5E-0F6822DDCAE9}" presName="childText" presStyleLbl="conFgAcc1" presStyleIdx="2" presStyleCnt="4" custLinFactNeighborY="7353">
        <dgm:presLayoutVars>
          <dgm:bulletEnabled val="1"/>
        </dgm:presLayoutVars>
      </dgm:prSet>
      <dgm:spPr/>
    </dgm:pt>
    <dgm:pt modelId="{8B1A50FD-6FD9-436E-88DB-6D67D0297EF1}" type="pres">
      <dgm:prSet presAssocID="{E1FF8681-3E97-4D3A-82D9-0C4039A96609}" presName="spaceBetweenRectangles" presStyleCnt="0"/>
      <dgm:spPr/>
    </dgm:pt>
    <dgm:pt modelId="{B252C76D-45EB-432D-9AEB-2CC5A0C92D1B}" type="pres">
      <dgm:prSet presAssocID="{B6E6D197-E076-4132-B021-4ED3A9E8ED0A}" presName="parentLin" presStyleCnt="0"/>
      <dgm:spPr/>
    </dgm:pt>
    <dgm:pt modelId="{85C37C2C-8044-4A38-9229-DF2AC79BB508}" type="pres">
      <dgm:prSet presAssocID="{B6E6D197-E076-4132-B021-4ED3A9E8ED0A}" presName="parentLeftMargin" presStyleLbl="node1" presStyleIdx="2" presStyleCnt="4"/>
      <dgm:spPr/>
    </dgm:pt>
    <dgm:pt modelId="{B8B2BBAF-3512-4582-ABEE-F7837C9FBCF6}" type="pres">
      <dgm:prSet presAssocID="{B6E6D197-E076-4132-B021-4ED3A9E8ED0A}" presName="parentText" presStyleLbl="node1" presStyleIdx="3" presStyleCnt="4" custScaleX="120931">
        <dgm:presLayoutVars>
          <dgm:chMax val="0"/>
          <dgm:bulletEnabled val="1"/>
        </dgm:presLayoutVars>
      </dgm:prSet>
      <dgm:spPr/>
    </dgm:pt>
    <dgm:pt modelId="{5CE74F5E-4AAF-4989-AC0A-BBF0B87E2860}" type="pres">
      <dgm:prSet presAssocID="{B6E6D197-E076-4132-B021-4ED3A9E8ED0A}" presName="negativeSpace" presStyleCnt="0"/>
      <dgm:spPr/>
    </dgm:pt>
    <dgm:pt modelId="{25D24A7F-5D1C-4915-B5D4-6A52DB2B38F9}" type="pres">
      <dgm:prSet presAssocID="{B6E6D197-E076-4132-B021-4ED3A9E8ED0A}" presName="childText" presStyleLbl="conFgAcc1" presStyleIdx="3" presStyleCnt="4">
        <dgm:presLayoutVars>
          <dgm:bulletEnabled val="1"/>
        </dgm:presLayoutVars>
      </dgm:prSet>
      <dgm:spPr/>
    </dgm:pt>
  </dgm:ptLst>
  <dgm:cxnLst>
    <dgm:cxn modelId="{6A73B702-04F3-4DA3-9725-8D8DF00BA7BC}" srcId="{53DB7E19-D2E6-4742-9176-992B16ABC709}" destId="{B6E6D197-E076-4132-B021-4ED3A9E8ED0A}" srcOrd="3" destOrd="0" parTransId="{648654C9-7A05-40CF-BDB8-5381F3D617AC}" sibTransId="{C84F3D3F-B007-43E0-A1F4-621FE108753E}"/>
    <dgm:cxn modelId="{E6660B21-E720-4D8E-B0F3-33770718AD85}" type="presOf" srcId="{B33C3FC0-F3B7-4AB0-AD5E-0F6822DDCAE9}" destId="{CCA847B9-EAD0-433D-B566-E75EB376E0E8}" srcOrd="0" destOrd="0" presId="urn:microsoft.com/office/officeart/2005/8/layout/list1#1"/>
    <dgm:cxn modelId="{4155FE27-CE18-4AF6-8F0F-54C23F3E5C81}" type="presOf" srcId="{9494C3A6-96DB-4311-B4B8-CA624B4E3E02}" destId="{7E4675F7-0D5A-44B7-BFA1-A4B33E289523}" srcOrd="0" destOrd="0" presId="urn:microsoft.com/office/officeart/2005/8/layout/list1#1"/>
    <dgm:cxn modelId="{76C6EF28-5091-404C-8747-790BEBA4C228}" type="presOf" srcId="{1D878C70-738B-4FB0-9583-4D601EE2285A}" destId="{9587241B-A09F-43B3-9AC8-C5C6F36A9F2A}" srcOrd="0" destOrd="0" presId="urn:microsoft.com/office/officeart/2005/8/layout/list1#1"/>
    <dgm:cxn modelId="{80A2AC5B-2B55-4532-A30E-55DBCBC4BEAC}" srcId="{53DB7E19-D2E6-4742-9176-992B16ABC709}" destId="{9494C3A6-96DB-4311-B4B8-CA624B4E3E02}" srcOrd="0" destOrd="0" parTransId="{BD6E5D9C-F14C-408F-B5A9-A38052DFFFA2}" sibTransId="{DF531CCF-4E82-407F-86A9-912C90D8E97C}"/>
    <dgm:cxn modelId="{2C1DB55D-9AE2-410E-88A6-CC9FD0D45D4F}" srcId="{53DB7E19-D2E6-4742-9176-992B16ABC709}" destId="{B33C3FC0-F3B7-4AB0-AD5E-0F6822DDCAE9}" srcOrd="2" destOrd="0" parTransId="{7548EF0C-8E21-4CCC-8F07-9F2844F7C22E}" sibTransId="{E1FF8681-3E97-4D3A-82D9-0C4039A96609}"/>
    <dgm:cxn modelId="{0EB3D94E-996E-4B2B-BFA7-65C56D87859B}" srcId="{53DB7E19-D2E6-4742-9176-992B16ABC709}" destId="{1D878C70-738B-4FB0-9583-4D601EE2285A}" srcOrd="1" destOrd="0" parTransId="{3C4D5D03-A687-4993-A3B4-4884C03DBF52}" sibTransId="{25C9B73B-F8A9-4EFB-AAC9-8C32AACA925E}"/>
    <dgm:cxn modelId="{9A6F8D70-4A43-45DF-8CC5-0F9D00ED01F5}" type="presOf" srcId="{1D878C70-738B-4FB0-9583-4D601EE2285A}" destId="{186FE545-DE94-4673-A8AB-A2B68845B577}" srcOrd="1" destOrd="0" presId="urn:microsoft.com/office/officeart/2005/8/layout/list1#1"/>
    <dgm:cxn modelId="{DEB22A9A-C17F-4347-B57C-A1164BE0E3C1}" type="presOf" srcId="{9494C3A6-96DB-4311-B4B8-CA624B4E3E02}" destId="{94986CA1-AB04-46B7-8284-28E745B8CB50}" srcOrd="1" destOrd="0" presId="urn:microsoft.com/office/officeart/2005/8/layout/list1#1"/>
    <dgm:cxn modelId="{647F56AD-B5D4-4794-96BB-9F774E08DF3B}" type="presOf" srcId="{B33C3FC0-F3B7-4AB0-AD5E-0F6822DDCAE9}" destId="{68821E29-D77A-4270-8E81-D4DB2ABB3FC1}" srcOrd="1" destOrd="0" presId="urn:microsoft.com/office/officeart/2005/8/layout/list1#1"/>
    <dgm:cxn modelId="{8D400DCB-5DDB-4B0A-A00D-F7E53E523450}" type="presOf" srcId="{B6E6D197-E076-4132-B021-4ED3A9E8ED0A}" destId="{85C37C2C-8044-4A38-9229-DF2AC79BB508}" srcOrd="0" destOrd="0" presId="urn:microsoft.com/office/officeart/2005/8/layout/list1#1"/>
    <dgm:cxn modelId="{7CD982CE-27AB-4295-9CBB-43E2E87BDCF9}" type="presOf" srcId="{53DB7E19-D2E6-4742-9176-992B16ABC709}" destId="{662D5FA2-C006-4148-97B4-482112DAE39D}" srcOrd="0" destOrd="0" presId="urn:microsoft.com/office/officeart/2005/8/layout/list1#1"/>
    <dgm:cxn modelId="{A81BB1FB-1818-4154-8C49-0CF1F9B66748}" type="presOf" srcId="{B6E6D197-E076-4132-B021-4ED3A9E8ED0A}" destId="{B8B2BBAF-3512-4582-ABEE-F7837C9FBCF6}" srcOrd="1" destOrd="0" presId="urn:microsoft.com/office/officeart/2005/8/layout/list1#1"/>
    <dgm:cxn modelId="{15656601-3737-476D-891E-CF5C694D2008}" type="presParOf" srcId="{662D5FA2-C006-4148-97B4-482112DAE39D}" destId="{00EA29C1-E7AD-4504-8EFF-FC49A8FC8316}" srcOrd="0" destOrd="0" presId="urn:microsoft.com/office/officeart/2005/8/layout/list1#1"/>
    <dgm:cxn modelId="{347FB57C-4FE1-45A0-87B4-37214B2AF323}" type="presParOf" srcId="{00EA29C1-E7AD-4504-8EFF-FC49A8FC8316}" destId="{7E4675F7-0D5A-44B7-BFA1-A4B33E289523}" srcOrd="0" destOrd="0" presId="urn:microsoft.com/office/officeart/2005/8/layout/list1#1"/>
    <dgm:cxn modelId="{16403C22-83AC-4CE7-A6FE-81DC6768D6B7}" type="presParOf" srcId="{00EA29C1-E7AD-4504-8EFF-FC49A8FC8316}" destId="{94986CA1-AB04-46B7-8284-28E745B8CB50}" srcOrd="1" destOrd="0" presId="urn:microsoft.com/office/officeart/2005/8/layout/list1#1"/>
    <dgm:cxn modelId="{AD13EEEB-2B69-498B-9FA8-B0698240CF25}" type="presParOf" srcId="{662D5FA2-C006-4148-97B4-482112DAE39D}" destId="{B949D5F7-2535-4FCE-89AF-0D1AFCC1E240}" srcOrd="1" destOrd="0" presId="urn:microsoft.com/office/officeart/2005/8/layout/list1#1"/>
    <dgm:cxn modelId="{C4413B5F-471B-4967-9BFF-92C7E258E5C0}" type="presParOf" srcId="{662D5FA2-C006-4148-97B4-482112DAE39D}" destId="{43F2D1B5-5922-47FC-A759-C271BFC8EB0B}" srcOrd="2" destOrd="0" presId="urn:microsoft.com/office/officeart/2005/8/layout/list1#1"/>
    <dgm:cxn modelId="{E4CBCB4F-6AE9-4435-A236-93CEFB7CA911}" type="presParOf" srcId="{662D5FA2-C006-4148-97B4-482112DAE39D}" destId="{AC98B8B4-BCE6-4EBB-A0DC-1B95DE7E52BC}" srcOrd="3" destOrd="0" presId="urn:microsoft.com/office/officeart/2005/8/layout/list1#1"/>
    <dgm:cxn modelId="{8E2F45B4-AEC2-42A0-8E12-1BF3CFD187F3}" type="presParOf" srcId="{662D5FA2-C006-4148-97B4-482112DAE39D}" destId="{A5A517A5-031F-4D28-BEF2-0A511A8478D5}" srcOrd="4" destOrd="0" presId="urn:microsoft.com/office/officeart/2005/8/layout/list1#1"/>
    <dgm:cxn modelId="{2B56A2D5-D42B-45B2-B1B6-1CAF1B0B1784}" type="presParOf" srcId="{A5A517A5-031F-4D28-BEF2-0A511A8478D5}" destId="{9587241B-A09F-43B3-9AC8-C5C6F36A9F2A}" srcOrd="0" destOrd="0" presId="urn:microsoft.com/office/officeart/2005/8/layout/list1#1"/>
    <dgm:cxn modelId="{EB253BDC-1074-43D1-B28C-1843B332B18B}" type="presParOf" srcId="{A5A517A5-031F-4D28-BEF2-0A511A8478D5}" destId="{186FE545-DE94-4673-A8AB-A2B68845B577}" srcOrd="1" destOrd="0" presId="urn:microsoft.com/office/officeart/2005/8/layout/list1#1"/>
    <dgm:cxn modelId="{1AAC9947-74A5-4F89-A52F-D1D3A6D2A257}" type="presParOf" srcId="{662D5FA2-C006-4148-97B4-482112DAE39D}" destId="{658DAF44-FA61-43C4-A810-30209BBF21D6}" srcOrd="5" destOrd="0" presId="urn:microsoft.com/office/officeart/2005/8/layout/list1#1"/>
    <dgm:cxn modelId="{C0179AE7-203A-4AA2-8C30-E944776191AD}" type="presParOf" srcId="{662D5FA2-C006-4148-97B4-482112DAE39D}" destId="{A85FBC74-3AF4-48E2-9BE8-BD07AA017148}" srcOrd="6" destOrd="0" presId="urn:microsoft.com/office/officeart/2005/8/layout/list1#1"/>
    <dgm:cxn modelId="{4786FC3E-6609-4F93-918F-819DC4688E2A}" type="presParOf" srcId="{662D5FA2-C006-4148-97B4-482112DAE39D}" destId="{96074757-FD68-4D48-8BFC-FC334A06AA23}" srcOrd="7" destOrd="0" presId="urn:microsoft.com/office/officeart/2005/8/layout/list1#1"/>
    <dgm:cxn modelId="{2D03D5B1-68C8-4C70-B2E5-138186546551}" type="presParOf" srcId="{662D5FA2-C006-4148-97B4-482112DAE39D}" destId="{0FD3FFAE-C480-49F9-9054-8AD009781B55}" srcOrd="8" destOrd="0" presId="urn:microsoft.com/office/officeart/2005/8/layout/list1#1"/>
    <dgm:cxn modelId="{15EF2DA3-96C7-4808-81EB-BC0D036E7BE8}" type="presParOf" srcId="{0FD3FFAE-C480-49F9-9054-8AD009781B55}" destId="{CCA847B9-EAD0-433D-B566-E75EB376E0E8}" srcOrd="0" destOrd="0" presId="urn:microsoft.com/office/officeart/2005/8/layout/list1#1"/>
    <dgm:cxn modelId="{8DCB9FB6-E222-4797-9D31-B7919BBE7763}" type="presParOf" srcId="{0FD3FFAE-C480-49F9-9054-8AD009781B55}" destId="{68821E29-D77A-4270-8E81-D4DB2ABB3FC1}" srcOrd="1" destOrd="0" presId="urn:microsoft.com/office/officeart/2005/8/layout/list1#1"/>
    <dgm:cxn modelId="{7347D1E8-D745-416D-82D9-3B4754D023F3}" type="presParOf" srcId="{662D5FA2-C006-4148-97B4-482112DAE39D}" destId="{F95C5E24-D1C3-422C-A127-62A58E752DC5}" srcOrd="9" destOrd="0" presId="urn:microsoft.com/office/officeart/2005/8/layout/list1#1"/>
    <dgm:cxn modelId="{5A0ACEB3-CCEF-477C-A698-5634AB392318}" type="presParOf" srcId="{662D5FA2-C006-4148-97B4-482112DAE39D}" destId="{9F6140F3-5315-4748-B4E8-DECF9E29FE6C}" srcOrd="10" destOrd="0" presId="urn:microsoft.com/office/officeart/2005/8/layout/list1#1"/>
    <dgm:cxn modelId="{600716A2-A4DD-46CC-BB27-1882239F0BAB}" type="presParOf" srcId="{662D5FA2-C006-4148-97B4-482112DAE39D}" destId="{8B1A50FD-6FD9-436E-88DB-6D67D0297EF1}" srcOrd="11" destOrd="0" presId="urn:microsoft.com/office/officeart/2005/8/layout/list1#1"/>
    <dgm:cxn modelId="{F600D82F-874B-4E01-8BFF-8F77DC81A559}" type="presParOf" srcId="{662D5FA2-C006-4148-97B4-482112DAE39D}" destId="{B252C76D-45EB-432D-9AEB-2CC5A0C92D1B}" srcOrd="12" destOrd="0" presId="urn:microsoft.com/office/officeart/2005/8/layout/list1#1"/>
    <dgm:cxn modelId="{E1674EAE-5252-4093-9F11-27C9D97B0CEE}" type="presParOf" srcId="{B252C76D-45EB-432D-9AEB-2CC5A0C92D1B}" destId="{85C37C2C-8044-4A38-9229-DF2AC79BB508}" srcOrd="0" destOrd="0" presId="urn:microsoft.com/office/officeart/2005/8/layout/list1#1"/>
    <dgm:cxn modelId="{E7FBECDF-4794-42AB-9C40-48F0F5FF0865}" type="presParOf" srcId="{B252C76D-45EB-432D-9AEB-2CC5A0C92D1B}" destId="{B8B2BBAF-3512-4582-ABEE-F7837C9FBCF6}" srcOrd="1" destOrd="0" presId="urn:microsoft.com/office/officeart/2005/8/layout/list1#1"/>
    <dgm:cxn modelId="{35A35F2C-3782-489C-9E01-060588BBFBE9}" type="presParOf" srcId="{662D5FA2-C006-4148-97B4-482112DAE39D}" destId="{5CE74F5E-4AAF-4989-AC0A-BBF0B87E2860}" srcOrd="13" destOrd="0" presId="urn:microsoft.com/office/officeart/2005/8/layout/list1#1"/>
    <dgm:cxn modelId="{396EF172-5D56-47A9-90F3-346919779D29}" type="presParOf" srcId="{662D5FA2-C006-4148-97B4-482112DAE39D}" destId="{25D24A7F-5D1C-4915-B5D4-6A52DB2B38F9}" srcOrd="14"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C1A87-648F-4FA3-8298-F7FF69248063}" type="doc">
      <dgm:prSet loTypeId="urn:microsoft.com/office/officeart/2005/8/layout/hProcess9#1" loCatId="process" qsTypeId="urn:microsoft.com/office/officeart/2005/8/quickstyle/simple2#1" qsCatId="simple" csTypeId="urn:microsoft.com/office/officeart/2005/8/colors/colorful2#1" csCatId="accent1" phldr="1"/>
      <dgm:spPr/>
    </dgm:pt>
    <dgm:pt modelId="{220DFBB3-6A2B-48E2-96FE-229E7135E226}">
      <dgm:prSet phldrT="[Texto]" phldr="0" custT="1"/>
      <dgm:spPr/>
      <dgm:t>
        <a:bodyPr vert="horz" wrap="square"/>
        <a:lstStyle/>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 </a:t>
          </a:r>
        </a:p>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Identificar el asunto que produjo el expediente </a:t>
          </a:r>
        </a:p>
      </dgm:t>
    </dgm:pt>
    <dgm:pt modelId="{6799A159-375E-48BE-AABD-9A2FE821DAF2}" type="parTrans" cxnId="{B1BF239E-AB95-4763-AEB6-B43CBC8E46C6}">
      <dgm:prSet/>
      <dgm:spPr/>
      <dgm:t>
        <a:bodyPr/>
        <a:lstStyle/>
        <a:p>
          <a:endParaRPr lang="es-MX"/>
        </a:p>
      </dgm:t>
    </dgm:pt>
    <dgm:pt modelId="{3E8FE182-047D-4DBF-B997-A26D7EF167CE}" type="sibTrans" cxnId="{B1BF239E-AB95-4763-AEB6-B43CBC8E46C6}">
      <dgm:prSet/>
      <dgm:spPr/>
      <dgm:t>
        <a:bodyPr/>
        <a:lstStyle/>
        <a:p>
          <a:endParaRPr lang="es-MX"/>
        </a:p>
      </dgm:t>
    </dgm:pt>
    <dgm:pt modelId="{2BAA06EE-C86F-49AF-99BB-79BA0A7024A5}">
      <dgm:prSet phldrT="[Texto]" phldr="0" custT="1"/>
      <dgm:spPr/>
      <dgm:t>
        <a:bodyPr vert="horz" wrap="square"/>
        <a:lstStyle/>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II.</a:t>
          </a:r>
        </a:p>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Identificar el proceso y/o procedimiento administrativo que produjo el asunto del expediente</a:t>
          </a:r>
        </a:p>
      </dgm:t>
    </dgm:pt>
    <dgm:pt modelId="{A5CFD625-30CE-461F-8B81-D06F77FA42EF}" type="parTrans" cxnId="{3ED21754-2D44-4D45-A555-465C5C268FFF}">
      <dgm:prSet/>
      <dgm:spPr/>
      <dgm:t>
        <a:bodyPr/>
        <a:lstStyle/>
        <a:p>
          <a:endParaRPr lang="es-MX"/>
        </a:p>
      </dgm:t>
    </dgm:pt>
    <dgm:pt modelId="{C409FDE6-5B12-4918-B71D-6D01D512B111}" type="sibTrans" cxnId="{3ED21754-2D44-4D45-A555-465C5C268FFF}">
      <dgm:prSet/>
      <dgm:spPr/>
      <dgm:t>
        <a:bodyPr/>
        <a:lstStyle/>
        <a:p>
          <a:endParaRPr lang="es-MX"/>
        </a:p>
      </dgm:t>
    </dgm:pt>
    <dgm:pt modelId="{F3610FD5-CB40-4155-A302-E1ED46CA7965}">
      <dgm:prSet phldrT="[Texto]" phldr="0" custT="1"/>
      <dgm:spPr/>
      <dgm:t>
        <a:bodyPr vert="horz" wrap="square"/>
        <a:lstStyle/>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III. </a:t>
          </a:r>
        </a:p>
        <a:p>
          <a:pPr>
            <a:lnSpc>
              <a:spcPct val="100000"/>
            </a:lnSpc>
            <a:spcBef>
              <a:spcPct val="0"/>
            </a:spcBef>
            <a:spcAft>
              <a:spcPct val="35000"/>
            </a:spcAft>
          </a:pPr>
          <a:r>
            <a:rPr lang="es-MX" altLang="zh-CN" sz="1600" dirty="0">
              <a:solidFill>
                <a:schemeClr val="tx1"/>
              </a:solidFill>
              <a:latin typeface="Verdana" panose="020B0604030504040204" pitchFamily="34" charset="0"/>
              <a:cs typeface="Verdana" panose="020B0604030504040204" pitchFamily="34" charset="0"/>
            </a:rPr>
            <a:t>Identificar en el catálogo de disposición documental la serie documental que agrupa los procesos y/o procedimientos que dieron origen al expediente</a:t>
          </a:r>
        </a:p>
      </dgm:t>
    </dgm:pt>
    <dgm:pt modelId="{5412155B-9E11-4BF1-82F9-EADF6AFF0F60}" type="parTrans" cxnId="{B62BB72E-A36B-4444-8BD6-9E8B9AA6DAF2}">
      <dgm:prSet/>
      <dgm:spPr/>
      <dgm:t>
        <a:bodyPr/>
        <a:lstStyle/>
        <a:p>
          <a:endParaRPr lang="es-MX"/>
        </a:p>
      </dgm:t>
    </dgm:pt>
    <dgm:pt modelId="{0E659347-3E53-4D9E-9630-9B59FF0356FD}" type="sibTrans" cxnId="{B62BB72E-A36B-4444-8BD6-9E8B9AA6DAF2}">
      <dgm:prSet/>
      <dgm:spPr/>
      <dgm:t>
        <a:bodyPr/>
        <a:lstStyle/>
        <a:p>
          <a:endParaRPr lang="es-MX"/>
        </a:p>
      </dgm:t>
    </dgm:pt>
    <dgm:pt modelId="{FF5EBCE2-33A1-4410-8CCE-241621ACBF4A}" type="pres">
      <dgm:prSet presAssocID="{0F9C1A87-648F-4FA3-8298-F7FF69248063}" presName="CompostProcess" presStyleCnt="0">
        <dgm:presLayoutVars>
          <dgm:dir/>
          <dgm:resizeHandles val="exact"/>
        </dgm:presLayoutVars>
      </dgm:prSet>
      <dgm:spPr/>
    </dgm:pt>
    <dgm:pt modelId="{5C766BF9-8E89-4CF9-B19C-78006AB9D0FF}" type="pres">
      <dgm:prSet presAssocID="{0F9C1A87-648F-4FA3-8298-F7FF69248063}" presName="arrow" presStyleLbl="bgShp" presStyleIdx="0" presStyleCnt="1"/>
      <dgm:spPr/>
    </dgm:pt>
    <dgm:pt modelId="{44C3D485-6283-4E5E-8A42-8B1B6385595E}" type="pres">
      <dgm:prSet presAssocID="{0F9C1A87-648F-4FA3-8298-F7FF69248063}" presName="linearProcess" presStyleCnt="0"/>
      <dgm:spPr/>
    </dgm:pt>
    <dgm:pt modelId="{88977C2E-9DA8-43F7-869A-FA4A7946B9D0}" type="pres">
      <dgm:prSet presAssocID="{220DFBB3-6A2B-48E2-96FE-229E7135E226}" presName="textNode" presStyleLbl="node1" presStyleIdx="0" presStyleCnt="3">
        <dgm:presLayoutVars>
          <dgm:bulletEnabled val="1"/>
        </dgm:presLayoutVars>
      </dgm:prSet>
      <dgm:spPr/>
    </dgm:pt>
    <dgm:pt modelId="{409696F9-775D-4DF9-8C31-B566981A86A8}" type="pres">
      <dgm:prSet presAssocID="{3E8FE182-047D-4DBF-B997-A26D7EF167CE}" presName="sibTrans" presStyleCnt="0"/>
      <dgm:spPr/>
    </dgm:pt>
    <dgm:pt modelId="{B0141BFD-552C-43F6-9DD9-B107954BE5A0}" type="pres">
      <dgm:prSet presAssocID="{2BAA06EE-C86F-49AF-99BB-79BA0A7024A5}" presName="textNode" presStyleLbl="node1" presStyleIdx="1" presStyleCnt="3">
        <dgm:presLayoutVars>
          <dgm:bulletEnabled val="1"/>
        </dgm:presLayoutVars>
      </dgm:prSet>
      <dgm:spPr/>
    </dgm:pt>
    <dgm:pt modelId="{1B3EEB7B-99F3-4351-A080-D5700D4E3F26}" type="pres">
      <dgm:prSet presAssocID="{C409FDE6-5B12-4918-B71D-6D01D512B111}" presName="sibTrans" presStyleCnt="0"/>
      <dgm:spPr/>
    </dgm:pt>
    <dgm:pt modelId="{42404743-5237-4B72-A3D1-12E21DAAED91}" type="pres">
      <dgm:prSet presAssocID="{F3610FD5-CB40-4155-A302-E1ED46CA7965}" presName="textNode" presStyleLbl="node1" presStyleIdx="2" presStyleCnt="3">
        <dgm:presLayoutVars>
          <dgm:bulletEnabled val="1"/>
        </dgm:presLayoutVars>
      </dgm:prSet>
      <dgm:spPr/>
    </dgm:pt>
  </dgm:ptLst>
  <dgm:cxnLst>
    <dgm:cxn modelId="{DF6AF109-5C49-4A93-AF07-DADF7BB4C237}" type="presOf" srcId="{2BAA06EE-C86F-49AF-99BB-79BA0A7024A5}" destId="{B0141BFD-552C-43F6-9DD9-B107954BE5A0}" srcOrd="0" destOrd="0" presId="urn:microsoft.com/office/officeart/2005/8/layout/hProcess9#1"/>
    <dgm:cxn modelId="{0CA75B29-C3A6-4CEB-9DA9-25F6C51DD755}" type="presOf" srcId="{220DFBB3-6A2B-48E2-96FE-229E7135E226}" destId="{88977C2E-9DA8-43F7-869A-FA4A7946B9D0}" srcOrd="0" destOrd="0" presId="urn:microsoft.com/office/officeart/2005/8/layout/hProcess9#1"/>
    <dgm:cxn modelId="{B62BB72E-A36B-4444-8BD6-9E8B9AA6DAF2}" srcId="{0F9C1A87-648F-4FA3-8298-F7FF69248063}" destId="{F3610FD5-CB40-4155-A302-E1ED46CA7965}" srcOrd="2" destOrd="0" parTransId="{5412155B-9E11-4BF1-82F9-EADF6AFF0F60}" sibTransId="{0E659347-3E53-4D9E-9630-9B59FF0356FD}"/>
    <dgm:cxn modelId="{E06ABA5C-0293-4369-8781-0614DDBB1E14}" type="presOf" srcId="{F3610FD5-CB40-4155-A302-E1ED46CA7965}" destId="{42404743-5237-4B72-A3D1-12E21DAAED91}" srcOrd="0" destOrd="0" presId="urn:microsoft.com/office/officeart/2005/8/layout/hProcess9#1"/>
    <dgm:cxn modelId="{3ED21754-2D44-4D45-A555-465C5C268FFF}" srcId="{0F9C1A87-648F-4FA3-8298-F7FF69248063}" destId="{2BAA06EE-C86F-49AF-99BB-79BA0A7024A5}" srcOrd="1" destOrd="0" parTransId="{A5CFD625-30CE-461F-8B81-D06F77FA42EF}" sibTransId="{C409FDE6-5B12-4918-B71D-6D01D512B111}"/>
    <dgm:cxn modelId="{1C1A297B-4E9C-4417-AD03-65AEB6C80C20}" type="presOf" srcId="{0F9C1A87-648F-4FA3-8298-F7FF69248063}" destId="{FF5EBCE2-33A1-4410-8CCE-241621ACBF4A}" srcOrd="0" destOrd="0" presId="urn:microsoft.com/office/officeart/2005/8/layout/hProcess9#1"/>
    <dgm:cxn modelId="{B1BF239E-AB95-4763-AEB6-B43CBC8E46C6}" srcId="{0F9C1A87-648F-4FA3-8298-F7FF69248063}" destId="{220DFBB3-6A2B-48E2-96FE-229E7135E226}" srcOrd="0" destOrd="0" parTransId="{6799A159-375E-48BE-AABD-9A2FE821DAF2}" sibTransId="{3E8FE182-047D-4DBF-B997-A26D7EF167CE}"/>
    <dgm:cxn modelId="{1783E343-1F2C-4786-9B71-8F6ECCE80063}" type="presParOf" srcId="{FF5EBCE2-33A1-4410-8CCE-241621ACBF4A}" destId="{5C766BF9-8E89-4CF9-B19C-78006AB9D0FF}" srcOrd="0" destOrd="0" presId="urn:microsoft.com/office/officeart/2005/8/layout/hProcess9#1"/>
    <dgm:cxn modelId="{56A6C3EC-2D38-4133-B30E-BBA02DFD81E1}" type="presParOf" srcId="{FF5EBCE2-33A1-4410-8CCE-241621ACBF4A}" destId="{44C3D485-6283-4E5E-8A42-8B1B6385595E}" srcOrd="1" destOrd="0" presId="urn:microsoft.com/office/officeart/2005/8/layout/hProcess9#1"/>
    <dgm:cxn modelId="{92A9EA07-0711-4C49-81B6-D3A52E19AABB}" type="presParOf" srcId="{44C3D485-6283-4E5E-8A42-8B1B6385595E}" destId="{88977C2E-9DA8-43F7-869A-FA4A7946B9D0}" srcOrd="0" destOrd="0" presId="urn:microsoft.com/office/officeart/2005/8/layout/hProcess9#1"/>
    <dgm:cxn modelId="{A78BA6A2-9C91-4043-937B-A4ED8B6FB841}" type="presParOf" srcId="{44C3D485-6283-4E5E-8A42-8B1B6385595E}" destId="{409696F9-775D-4DF9-8C31-B566981A86A8}" srcOrd="1" destOrd="0" presId="urn:microsoft.com/office/officeart/2005/8/layout/hProcess9#1"/>
    <dgm:cxn modelId="{CB1B985A-6050-46E6-AC6B-4D259E1C1862}" type="presParOf" srcId="{44C3D485-6283-4E5E-8A42-8B1B6385595E}" destId="{B0141BFD-552C-43F6-9DD9-B107954BE5A0}" srcOrd="2" destOrd="0" presId="urn:microsoft.com/office/officeart/2005/8/layout/hProcess9#1"/>
    <dgm:cxn modelId="{F3EBD3A6-8993-474D-AAA3-1B0E1FD998C1}" type="presParOf" srcId="{44C3D485-6283-4E5E-8A42-8B1B6385595E}" destId="{1B3EEB7B-99F3-4351-A080-D5700D4E3F26}" srcOrd="3" destOrd="0" presId="urn:microsoft.com/office/officeart/2005/8/layout/hProcess9#1"/>
    <dgm:cxn modelId="{7492B3CF-2974-4EE6-BF5E-B6409511A68C}" type="presParOf" srcId="{44C3D485-6283-4E5E-8A42-8B1B6385595E}" destId="{42404743-5237-4B72-A3D1-12E21DAAED91}" srcOrd="4"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957" y="20864"/>
          <a:ext cx="2254241" cy="907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100000"/>
            </a:lnSpc>
            <a:spcBef>
              <a:spcPct val="0"/>
            </a:spcBef>
            <a:spcAft>
              <a:spcPct val="35000"/>
            </a:spcAft>
            <a:buNone/>
          </a:pPr>
          <a:r>
            <a:rPr lang="es-MX" altLang="zh-CN" sz="1400" b="1" kern="1200">
              <a:solidFill>
                <a:schemeClr val="tx1"/>
              </a:solidFill>
              <a:latin typeface="Verdana" panose="020B0604030504040204" pitchFamily="34" charset="0"/>
              <a:cs typeface="Verdana" panose="020B0604030504040204" pitchFamily="34" charset="0"/>
            </a:rPr>
            <a:t>II</a:t>
          </a:r>
        </a:p>
      </dsp:txBody>
      <dsp:txXfrm>
        <a:off x="4957" y="20864"/>
        <a:ext cx="2254241" cy="604800"/>
      </dsp:txXfrm>
    </dsp:sp>
    <dsp:sp modelId="{A527D8D7-AE0F-41E2-B0A5-F384C5C9B908}">
      <dsp:nvSpPr>
        <dsp:cNvPr id="0" name=""/>
        <dsp:cNvSpPr/>
      </dsp:nvSpPr>
      <dsp:spPr bwMode="white">
        <a:xfrm>
          <a:off x="466669" y="625665"/>
          <a:ext cx="2254241" cy="3213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114300" lvl="1" indent="-114300" algn="ctr" defTabSz="622300">
            <a:lnSpc>
              <a:spcPct val="100000"/>
            </a:lnSpc>
            <a:spcBef>
              <a:spcPct val="0"/>
            </a:spcBef>
            <a:spcAft>
              <a:spcPct val="15000"/>
            </a:spcAft>
            <a:buChar char="•"/>
          </a:pPr>
          <a:r>
            <a:rPr lang="es-MX" sz="1400" b="1" kern="1200" dirty="0">
              <a:latin typeface="Verdana" panose="020B0604030504040204" pitchFamily="34" charset="0"/>
              <a:ea typeface="Verdana" panose="020B0604030504040204" pitchFamily="34" charset="0"/>
              <a:sym typeface="+mn-ea"/>
            </a:rPr>
            <a:t>Solicita</a:t>
          </a:r>
          <a:r>
            <a:rPr lang="es-MX" sz="1400" kern="1200" dirty="0">
              <a:latin typeface="Verdana" panose="020B0604030504040204" pitchFamily="34" charset="0"/>
              <a:ea typeface="Verdana" panose="020B0604030504040204" pitchFamily="34" charset="0"/>
              <a:sym typeface="+mn-ea"/>
            </a:rPr>
            <a:t> al </a:t>
          </a:r>
          <a:r>
            <a:rPr lang="es-MX" sz="1400" b="1" kern="1200" dirty="0">
              <a:latin typeface="Verdana" panose="020B0604030504040204" pitchFamily="34" charset="0"/>
              <a:ea typeface="Verdana" panose="020B0604030504040204" pitchFamily="34" charset="0"/>
              <a:sym typeface="+mn-ea"/>
            </a:rPr>
            <a:t>responsable de archivo de trámite</a:t>
          </a:r>
          <a:r>
            <a:rPr lang="es-MX" sz="1400" kern="1200" dirty="0">
              <a:latin typeface="Verdana" panose="020B0604030504040204" pitchFamily="34" charset="0"/>
              <a:ea typeface="Verdana" panose="020B0604030504040204" pitchFamily="34" charset="0"/>
              <a:sym typeface="+mn-ea"/>
            </a:rPr>
            <a:t> </a:t>
          </a:r>
          <a:r>
            <a:rPr lang="es-MX" sz="1400" b="1" kern="1200" dirty="0">
              <a:latin typeface="Verdana" panose="020B0604030504040204" pitchFamily="34" charset="0"/>
              <a:ea typeface="Verdana" panose="020B0604030504040204" pitchFamily="34" charset="0"/>
              <a:sym typeface="+mn-ea"/>
            </a:rPr>
            <a:t>(RAT) </a:t>
          </a:r>
          <a:r>
            <a:rPr lang="es-MX" sz="1400" kern="1200" dirty="0">
              <a:latin typeface="Verdana" panose="020B0604030504040204" pitchFamily="34" charset="0"/>
              <a:ea typeface="Verdana" panose="020B0604030504040204" pitchFamily="34" charset="0"/>
              <a:sym typeface="+mn-ea"/>
            </a:rPr>
            <a:t>de tu unidad administrativa </a:t>
          </a:r>
          <a:r>
            <a:rPr lang="es-MX" sz="1400" b="1" kern="1200" dirty="0">
              <a:latin typeface="Verdana" panose="020B0604030504040204" pitchFamily="34" charset="0"/>
              <a:ea typeface="Verdana" panose="020B0604030504040204" pitchFamily="34" charset="0"/>
              <a:sym typeface="+mn-ea"/>
            </a:rPr>
            <a:t>gestione la desincorporación</a:t>
          </a:r>
          <a:r>
            <a:rPr lang="es-MX" sz="1400" kern="1200" dirty="0">
              <a:latin typeface="Verdana" panose="020B0604030504040204" pitchFamily="34" charset="0"/>
              <a:ea typeface="Verdana" panose="020B0604030504040204" pitchFamily="34" charset="0"/>
              <a:sym typeface="+mn-ea"/>
            </a:rPr>
            <a:t> de tus documentos. </a:t>
          </a:r>
          <a:endParaRPr lang="es-MX" sz="1400" kern="1200" dirty="0">
            <a:latin typeface="Verdana" panose="020B0604030504040204" pitchFamily="34" charset="0"/>
            <a:ea typeface="Verdana" panose="020B0604030504040204" pitchFamily="34" charset="0"/>
          </a:endParaRPr>
        </a:p>
        <a:p>
          <a:pPr marL="114300" lvl="1" indent="-114300" algn="l" defTabSz="622300">
            <a:lnSpc>
              <a:spcPct val="100000"/>
            </a:lnSpc>
            <a:spcBef>
              <a:spcPct val="0"/>
            </a:spcBef>
            <a:spcAft>
              <a:spcPct val="15000"/>
            </a:spcAft>
            <a:buChar char="•"/>
          </a:pPr>
          <a:endParaRPr lang="zh-CN" altLang="en-US" sz="1400" kern="1200">
            <a:latin typeface="Verdana" panose="020B0604030504040204" pitchFamily="34" charset="0"/>
            <a:cs typeface="Verdana" panose="020B0604030504040204" pitchFamily="34" charset="0"/>
          </a:endParaRPr>
        </a:p>
      </dsp:txBody>
      <dsp:txXfrm>
        <a:off x="532693" y="691689"/>
        <a:ext cx="2122193" cy="3080952"/>
      </dsp:txXfrm>
    </dsp:sp>
    <dsp:sp modelId="{21AD7683-4E21-48FB-A2B0-38429FA73B13}">
      <dsp:nvSpPr>
        <dsp:cNvPr id="0" name=""/>
        <dsp:cNvSpPr/>
      </dsp:nvSpPr>
      <dsp:spPr bwMode="white">
        <a:xfrm>
          <a:off x="2600933" y="42644"/>
          <a:ext cx="724477" cy="5612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pPr>
          <a:endParaRPr lang="zh-CN" altLang="en-US" sz="1400" kern="1200">
            <a:latin typeface="Verdana" panose="020B0604030504040204" pitchFamily="34" charset="0"/>
            <a:cs typeface="Verdana" panose="020B0604030504040204" pitchFamily="34" charset="0"/>
          </a:endParaRPr>
        </a:p>
      </dsp:txBody>
      <dsp:txXfrm>
        <a:off x="2600933" y="154892"/>
        <a:ext cx="556105" cy="336744"/>
      </dsp:txXfrm>
    </dsp:sp>
    <dsp:sp modelId="{4201241F-A758-4825-9A41-CBED0FF9E993}">
      <dsp:nvSpPr>
        <dsp:cNvPr id="0" name=""/>
        <dsp:cNvSpPr/>
      </dsp:nvSpPr>
      <dsp:spPr bwMode="white">
        <a:xfrm>
          <a:off x="3626138" y="20864"/>
          <a:ext cx="2254241" cy="9072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100000"/>
            </a:lnSpc>
            <a:spcBef>
              <a:spcPct val="0"/>
            </a:spcBef>
            <a:spcAft>
              <a:spcPct val="35000"/>
            </a:spcAft>
            <a:buNone/>
          </a:pPr>
          <a:r>
            <a:rPr lang="es-MX" altLang="zh-CN" sz="1400" b="1" kern="1200">
              <a:solidFill>
                <a:schemeClr val="tx1"/>
              </a:solidFill>
              <a:latin typeface="Verdana" panose="020B0604030504040204" pitchFamily="34" charset="0"/>
              <a:cs typeface="Verdana" panose="020B0604030504040204" pitchFamily="34" charset="0"/>
            </a:rPr>
            <a:t>III</a:t>
          </a:r>
        </a:p>
      </dsp:txBody>
      <dsp:txXfrm>
        <a:off x="3626138" y="20864"/>
        <a:ext cx="2254241" cy="604800"/>
      </dsp:txXfrm>
    </dsp:sp>
    <dsp:sp modelId="{BFC7A65B-961A-4F69-8CB3-248457E85C87}">
      <dsp:nvSpPr>
        <dsp:cNvPr id="0" name=""/>
        <dsp:cNvSpPr/>
      </dsp:nvSpPr>
      <dsp:spPr bwMode="white">
        <a:xfrm>
          <a:off x="4087850" y="625665"/>
          <a:ext cx="2254241" cy="3213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114300" lvl="1" indent="-114300" algn="ctr" defTabSz="622300">
            <a:lnSpc>
              <a:spcPct val="100000"/>
            </a:lnSpc>
            <a:spcBef>
              <a:spcPct val="0"/>
            </a:spcBef>
            <a:spcAft>
              <a:spcPct val="15000"/>
            </a:spcAft>
            <a:buChar char="•"/>
          </a:pPr>
          <a:r>
            <a:rPr lang="es-MX" sz="1400" kern="1200" dirty="0">
              <a:latin typeface="Verdana" panose="020B0604030504040204" pitchFamily="34" charset="0"/>
              <a:ea typeface="Verdana" panose="020B0604030504040204" pitchFamily="34" charset="0"/>
              <a:sym typeface="+mn-ea"/>
            </a:rPr>
            <a:t>El RAT elaborará un </a:t>
          </a:r>
          <a:r>
            <a:rPr lang="es-MX" sz="1400" b="1" kern="1200" dirty="0">
              <a:latin typeface="Verdana" panose="020B0604030504040204" pitchFamily="34" charset="0"/>
              <a:ea typeface="Verdana" panose="020B0604030504040204" pitchFamily="34" charset="0"/>
              <a:sym typeface="+mn-ea"/>
            </a:rPr>
            <a:t>oficio dirigido al titular del área coordinadora</a:t>
          </a:r>
          <a:r>
            <a:rPr lang="es-MX" sz="1400" kern="1200" dirty="0">
              <a:latin typeface="Verdana" panose="020B0604030504040204" pitchFamily="34" charset="0"/>
              <a:ea typeface="Verdana" panose="020B0604030504040204" pitchFamily="34" charset="0"/>
              <a:sym typeface="+mn-ea"/>
            </a:rPr>
            <a:t> </a:t>
          </a:r>
          <a:r>
            <a:rPr lang="es-MX" sz="1400" b="1" kern="1200" dirty="0">
              <a:latin typeface="Verdana" panose="020B0604030504040204" pitchFamily="34" charset="0"/>
              <a:ea typeface="Verdana" panose="020B0604030504040204" pitchFamily="34" charset="0"/>
              <a:sym typeface="+mn-ea"/>
            </a:rPr>
            <a:t>de archivos</a:t>
          </a:r>
          <a:r>
            <a:rPr lang="es-MX" sz="1400" kern="1200" dirty="0">
              <a:latin typeface="Verdana" panose="020B0604030504040204" pitchFamily="34" charset="0"/>
              <a:ea typeface="Verdana" panose="020B0604030504040204" pitchFamily="34" charset="0"/>
              <a:sym typeface="+mn-ea"/>
            </a:rPr>
            <a:t> donde solicite la desincorporación  documental y adjuntará la relación de tipologías documentales. </a:t>
          </a:r>
          <a:endParaRPr lang="es-MX" sz="1400" kern="1200" dirty="0">
            <a:latin typeface="Verdana" panose="020B0604030504040204" pitchFamily="34" charset="0"/>
            <a:ea typeface="Verdana" panose="020B0604030504040204" pitchFamily="34" charset="0"/>
          </a:endParaRPr>
        </a:p>
        <a:p>
          <a:pPr marL="114300" lvl="1" indent="-114300" algn="ctr" defTabSz="622300">
            <a:lnSpc>
              <a:spcPct val="100000"/>
            </a:lnSpc>
            <a:spcBef>
              <a:spcPct val="0"/>
            </a:spcBef>
            <a:spcAft>
              <a:spcPct val="15000"/>
            </a:spcAft>
            <a:buChar char="•"/>
          </a:pPr>
          <a:endParaRPr lang="zh-CN" altLang="en-US" sz="1400" kern="1200">
            <a:latin typeface="Verdana" panose="020B0604030504040204" pitchFamily="34" charset="0"/>
            <a:cs typeface="Verdana" panose="020B0604030504040204" pitchFamily="34" charset="0"/>
          </a:endParaRPr>
        </a:p>
      </dsp:txBody>
      <dsp:txXfrm>
        <a:off x="4153874" y="691689"/>
        <a:ext cx="2122193" cy="3080952"/>
      </dsp:txXfrm>
    </dsp:sp>
    <dsp:sp modelId="{5D27C5B2-FAF5-4B9E-8CE5-8F54D12F7C36}">
      <dsp:nvSpPr>
        <dsp:cNvPr id="0" name=""/>
        <dsp:cNvSpPr/>
      </dsp:nvSpPr>
      <dsp:spPr bwMode="white">
        <a:xfrm>
          <a:off x="6222114" y="42644"/>
          <a:ext cx="724477" cy="561240"/>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pPr>
          <a:endParaRPr lang="zh-CN" altLang="en-US" sz="1400" kern="1200">
            <a:latin typeface="Verdana" panose="020B0604030504040204" pitchFamily="34" charset="0"/>
            <a:cs typeface="Verdana" panose="020B0604030504040204" pitchFamily="34" charset="0"/>
          </a:endParaRPr>
        </a:p>
      </dsp:txBody>
      <dsp:txXfrm>
        <a:off x="6222114" y="154892"/>
        <a:ext cx="556105" cy="336744"/>
      </dsp:txXfrm>
    </dsp:sp>
    <dsp:sp modelId="{6EADA40E-ECF8-4EF2-9B35-A9DD5D6A50D5}">
      <dsp:nvSpPr>
        <dsp:cNvPr id="0" name=""/>
        <dsp:cNvSpPr/>
      </dsp:nvSpPr>
      <dsp:spPr bwMode="white">
        <a:xfrm>
          <a:off x="7247318" y="20864"/>
          <a:ext cx="2254241" cy="9072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100000"/>
            </a:lnSpc>
            <a:spcBef>
              <a:spcPct val="0"/>
            </a:spcBef>
            <a:spcAft>
              <a:spcPct val="35000"/>
            </a:spcAft>
            <a:buNone/>
          </a:pPr>
          <a:r>
            <a:rPr lang="es-MX" altLang="zh-CN" sz="1400" b="1" kern="1200">
              <a:solidFill>
                <a:schemeClr val="tx1"/>
              </a:solidFill>
              <a:latin typeface="Verdana" panose="020B0604030504040204" pitchFamily="34" charset="0"/>
              <a:cs typeface="Verdana" panose="020B0604030504040204" pitchFamily="34" charset="0"/>
            </a:rPr>
            <a:t>IV</a:t>
          </a:r>
        </a:p>
      </dsp:txBody>
      <dsp:txXfrm>
        <a:off x="7247318" y="20864"/>
        <a:ext cx="2254241" cy="604800"/>
      </dsp:txXfrm>
    </dsp:sp>
    <dsp:sp modelId="{39BA4712-27E2-4423-ADD6-9F9BD3D8FB35}">
      <dsp:nvSpPr>
        <dsp:cNvPr id="0" name=""/>
        <dsp:cNvSpPr/>
      </dsp:nvSpPr>
      <dsp:spPr bwMode="white">
        <a:xfrm>
          <a:off x="7709030" y="625665"/>
          <a:ext cx="2254241" cy="3213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114300" lvl="1" indent="-114300" algn="ctr" defTabSz="622300">
            <a:lnSpc>
              <a:spcPct val="100000"/>
            </a:lnSpc>
            <a:spcBef>
              <a:spcPct val="0"/>
            </a:spcBef>
            <a:spcAft>
              <a:spcPct val="15000"/>
            </a:spcAft>
            <a:buChar char="•"/>
          </a:pPr>
          <a:r>
            <a:rPr lang="es-MX" sz="1400" kern="1200" dirty="0">
              <a:latin typeface="Verdana" panose="020B0604030504040204" pitchFamily="34" charset="0"/>
              <a:ea typeface="Verdana" panose="020B0604030504040204" pitchFamily="34" charset="0"/>
              <a:sym typeface="+mn-ea"/>
            </a:rPr>
            <a:t>Espera la visita del área coordinadora de archivos y sigue las instrucciones dictadas por el coordinador de archivos </a:t>
          </a:r>
          <a:endParaRPr lang="zh-CN" altLang="en-US" sz="1400" kern="1200">
            <a:latin typeface="Verdana" panose="020B0604030504040204" pitchFamily="34" charset="0"/>
            <a:cs typeface="Verdana" panose="020B0604030504040204" pitchFamily="34" charset="0"/>
          </a:endParaRPr>
        </a:p>
      </dsp:txBody>
      <dsp:txXfrm>
        <a:off x="7775054" y="691689"/>
        <a:ext cx="2122193" cy="308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2D1B5-5922-47FC-A759-C271BFC8EB0B}">
      <dsp:nvSpPr>
        <dsp:cNvPr id="0" name=""/>
        <dsp:cNvSpPr/>
      </dsp:nvSpPr>
      <dsp:spPr>
        <a:xfrm>
          <a:off x="0" y="354121"/>
          <a:ext cx="7038258"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86CA1-AB04-46B7-8284-28E745B8CB50}">
      <dsp:nvSpPr>
        <dsp:cNvPr id="0" name=""/>
        <dsp:cNvSpPr/>
      </dsp:nvSpPr>
      <dsp:spPr>
        <a:xfrm>
          <a:off x="351912" y="14641"/>
          <a:ext cx="5959138"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221" tIns="0" rIns="186221" bIns="0" numCol="1" spcCol="1270" anchor="ctr" anchorCtr="0">
          <a:noAutofit/>
        </a:bodyPr>
        <a:lstStyle/>
        <a:p>
          <a:pPr marL="0" lvl="0" indent="0" algn="just" defTabSz="666750">
            <a:lnSpc>
              <a:spcPct val="90000"/>
            </a:lnSpc>
            <a:spcBef>
              <a:spcPct val="0"/>
            </a:spcBef>
            <a:spcAft>
              <a:spcPct val="35000"/>
            </a:spcAft>
            <a:buNone/>
          </a:pPr>
          <a:r>
            <a:rPr lang="es-ES" sz="1500" kern="1200" dirty="0">
              <a:solidFill>
                <a:schemeClr val="tx1"/>
              </a:solidFill>
              <a:latin typeface="Verdana" panose="020B0604030504040204" pitchFamily="34" charset="0"/>
              <a:ea typeface="Verdana" panose="020B0604030504040204" pitchFamily="34" charset="0"/>
            </a:rPr>
            <a:t>Debe integrar todos los documentos derivados del desarrollo del trámite (incluida correspondencia, correos electrónicos, etc.) en orden lógico.</a:t>
          </a:r>
        </a:p>
      </dsp:txBody>
      <dsp:txXfrm>
        <a:off x="385056" y="47785"/>
        <a:ext cx="5892850" cy="612672"/>
      </dsp:txXfrm>
    </dsp:sp>
    <dsp:sp modelId="{A85FBC74-3AF4-48E2-9BE8-BD07AA017148}">
      <dsp:nvSpPr>
        <dsp:cNvPr id="0" name=""/>
        <dsp:cNvSpPr/>
      </dsp:nvSpPr>
      <dsp:spPr>
        <a:xfrm>
          <a:off x="0" y="1397401"/>
          <a:ext cx="7038258" cy="5796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186FE545-DE94-4673-A8AB-A2B68845B577}">
      <dsp:nvSpPr>
        <dsp:cNvPr id="0" name=""/>
        <dsp:cNvSpPr/>
      </dsp:nvSpPr>
      <dsp:spPr>
        <a:xfrm>
          <a:off x="351912" y="1057921"/>
          <a:ext cx="5958005" cy="67896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221" tIns="0" rIns="186221" bIns="0" numCol="1" spcCol="1270" anchor="ctr" anchorCtr="0">
          <a:noAutofit/>
        </a:bodyPr>
        <a:lstStyle/>
        <a:p>
          <a:pPr marL="0" lvl="0" indent="0" algn="just" defTabSz="666750">
            <a:lnSpc>
              <a:spcPct val="90000"/>
            </a:lnSpc>
            <a:spcBef>
              <a:spcPct val="0"/>
            </a:spcBef>
            <a:spcAft>
              <a:spcPct val="35000"/>
            </a:spcAft>
            <a:buNone/>
          </a:pPr>
          <a:r>
            <a:rPr lang="es-ES" sz="1500" kern="1200" dirty="0">
              <a:solidFill>
                <a:schemeClr val="tx1"/>
              </a:solidFill>
              <a:latin typeface="Verdana" panose="020B0604030504040204" pitchFamily="34" charset="0"/>
              <a:ea typeface="Verdana" panose="020B0604030504040204" pitchFamily="34" charset="0"/>
            </a:rPr>
            <a:t>Debe tener un grosor promedio de 3 cm con el propósito de que el manejo sea ágil; de rebasarlo, se abrirán legajos en forma progresiva.</a:t>
          </a:r>
        </a:p>
      </dsp:txBody>
      <dsp:txXfrm>
        <a:off x="385056" y="1091065"/>
        <a:ext cx="5891717" cy="612672"/>
      </dsp:txXfrm>
    </dsp:sp>
    <dsp:sp modelId="{9F6140F3-5315-4748-B4E8-DECF9E29FE6C}">
      <dsp:nvSpPr>
        <dsp:cNvPr id="0" name=""/>
        <dsp:cNvSpPr/>
      </dsp:nvSpPr>
      <dsp:spPr>
        <a:xfrm>
          <a:off x="0" y="2449813"/>
          <a:ext cx="7038258" cy="5796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68821E29-D77A-4270-8E81-D4DB2ABB3FC1}">
      <dsp:nvSpPr>
        <dsp:cNvPr id="0" name=""/>
        <dsp:cNvSpPr/>
      </dsp:nvSpPr>
      <dsp:spPr>
        <a:xfrm>
          <a:off x="351912" y="2101201"/>
          <a:ext cx="5958005" cy="67896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221" tIns="0" rIns="186221" bIns="0" numCol="1" spcCol="1270" anchor="ctr" anchorCtr="0">
          <a:noAutofit/>
        </a:bodyPr>
        <a:lstStyle/>
        <a:p>
          <a:pPr marL="0" lvl="0" indent="0" algn="just" defTabSz="666750">
            <a:lnSpc>
              <a:spcPct val="90000"/>
            </a:lnSpc>
            <a:spcBef>
              <a:spcPct val="0"/>
            </a:spcBef>
            <a:spcAft>
              <a:spcPct val="35000"/>
            </a:spcAft>
            <a:buNone/>
          </a:pPr>
          <a:r>
            <a:rPr lang="es-ES" sz="1500" kern="1200" dirty="0">
              <a:solidFill>
                <a:schemeClr val="tx1"/>
              </a:solidFill>
              <a:latin typeface="Verdana" panose="020B0604030504040204" pitchFamily="34" charset="0"/>
              <a:ea typeface="Verdana" panose="020B0604030504040204" pitchFamily="34" charset="0"/>
            </a:rPr>
            <a:t>Debe ser clasificado, foliado, cosido e identificado con una caratula normalizada y estandarizada</a:t>
          </a:r>
        </a:p>
      </dsp:txBody>
      <dsp:txXfrm>
        <a:off x="385056" y="2134345"/>
        <a:ext cx="5891717" cy="612672"/>
      </dsp:txXfrm>
    </dsp:sp>
    <dsp:sp modelId="{25D24A7F-5D1C-4915-B5D4-6A52DB2B38F9}">
      <dsp:nvSpPr>
        <dsp:cNvPr id="0" name=""/>
        <dsp:cNvSpPr/>
      </dsp:nvSpPr>
      <dsp:spPr>
        <a:xfrm>
          <a:off x="0" y="3483961"/>
          <a:ext cx="7038258" cy="579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B8B2BBAF-3512-4582-ABEE-F7837C9FBCF6}">
      <dsp:nvSpPr>
        <dsp:cNvPr id="0" name=""/>
        <dsp:cNvSpPr/>
      </dsp:nvSpPr>
      <dsp:spPr>
        <a:xfrm>
          <a:off x="351912" y="3144481"/>
          <a:ext cx="5958005" cy="6789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221" tIns="0" rIns="186221" bIns="0" numCol="1" spcCol="1270" anchor="ctr" anchorCtr="0">
          <a:noAutofit/>
        </a:bodyPr>
        <a:lstStyle/>
        <a:p>
          <a:pPr marL="0" lvl="0" indent="0" algn="just" defTabSz="666750">
            <a:lnSpc>
              <a:spcPct val="90000"/>
            </a:lnSpc>
            <a:spcBef>
              <a:spcPct val="0"/>
            </a:spcBef>
            <a:spcAft>
              <a:spcPct val="35000"/>
            </a:spcAft>
            <a:buNone/>
          </a:pPr>
          <a:r>
            <a:rPr lang="es-ES" sz="1500" kern="1200" dirty="0">
              <a:solidFill>
                <a:schemeClr val="tx1"/>
              </a:solidFill>
              <a:latin typeface="Verdana" panose="020B0604030504040204" pitchFamily="34" charset="0"/>
              <a:ea typeface="Verdana" panose="020B0604030504040204" pitchFamily="34" charset="0"/>
            </a:rPr>
            <a:t>Debe ser registrado en un inventario general por expediente.</a:t>
          </a:r>
        </a:p>
      </dsp:txBody>
      <dsp:txXfrm>
        <a:off x="385056" y="3177625"/>
        <a:ext cx="5891717"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6BF9-8E89-4CF9-B19C-78006AB9D0FF}">
      <dsp:nvSpPr>
        <dsp:cNvPr id="0" name=""/>
        <dsp:cNvSpPr/>
      </dsp:nvSpPr>
      <dsp:spPr>
        <a:xfrm>
          <a:off x="859726" y="0"/>
          <a:ext cx="9743567" cy="54184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77C2E-9DA8-43F7-869A-FA4A7946B9D0}">
      <dsp:nvSpPr>
        <dsp:cNvPr id="0" name=""/>
        <dsp:cNvSpPr/>
      </dsp:nvSpPr>
      <dsp:spPr bwMode="white">
        <a:xfrm>
          <a:off x="0" y="1625536"/>
          <a:ext cx="3438906" cy="216738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 </a:t>
          </a:r>
        </a:p>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Identificar el asunto que produjo el expediente </a:t>
          </a:r>
        </a:p>
      </dsp:txBody>
      <dsp:txXfrm>
        <a:off x="105803" y="1731339"/>
        <a:ext cx="3227300" cy="1955776"/>
      </dsp:txXfrm>
    </dsp:sp>
    <dsp:sp modelId="{B0141BFD-552C-43F6-9DD9-B107954BE5A0}">
      <dsp:nvSpPr>
        <dsp:cNvPr id="0" name=""/>
        <dsp:cNvSpPr/>
      </dsp:nvSpPr>
      <dsp:spPr bwMode="white">
        <a:xfrm>
          <a:off x="4012057" y="1625536"/>
          <a:ext cx="3438906" cy="2167382"/>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II.</a:t>
          </a:r>
        </a:p>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Identificar el proceso y/o procedimiento administrativo que produjo el asunto del expediente</a:t>
          </a:r>
        </a:p>
      </dsp:txBody>
      <dsp:txXfrm>
        <a:off x="4117860" y="1731339"/>
        <a:ext cx="3227300" cy="1955776"/>
      </dsp:txXfrm>
    </dsp:sp>
    <dsp:sp modelId="{42404743-5237-4B72-A3D1-12E21DAAED91}">
      <dsp:nvSpPr>
        <dsp:cNvPr id="0" name=""/>
        <dsp:cNvSpPr/>
      </dsp:nvSpPr>
      <dsp:spPr bwMode="white">
        <a:xfrm>
          <a:off x="8024114" y="1625536"/>
          <a:ext cx="3438906" cy="2167382"/>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III. </a:t>
          </a:r>
        </a:p>
        <a:p>
          <a:pPr marL="0" lvl="0" indent="0" algn="ctr" defTabSz="711200">
            <a:lnSpc>
              <a:spcPct val="100000"/>
            </a:lnSpc>
            <a:spcBef>
              <a:spcPct val="0"/>
            </a:spcBef>
            <a:spcAft>
              <a:spcPct val="35000"/>
            </a:spcAft>
            <a:buNone/>
          </a:pPr>
          <a:r>
            <a:rPr lang="es-MX" altLang="zh-CN" sz="1600" kern="1200" dirty="0">
              <a:solidFill>
                <a:schemeClr val="tx1"/>
              </a:solidFill>
              <a:latin typeface="Verdana" panose="020B0604030504040204" pitchFamily="34" charset="0"/>
              <a:cs typeface="Verdana" panose="020B0604030504040204" pitchFamily="34" charset="0"/>
            </a:rPr>
            <a:t>Identificar en el catálogo de disposición documental la serie documental que agrupa los procesos y/o procedimientos que dieron origen al expediente</a:t>
          </a:r>
        </a:p>
      </dsp:txBody>
      <dsp:txXfrm>
        <a:off x="8129917" y="1731339"/>
        <a:ext cx="3227300" cy="19557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1">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824BE-6331-4DEA-81A7-7633E629C607}" type="datetimeFigureOut">
              <a:rPr lang="es-MX" smtClean="0"/>
              <a:t>10/10/2022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7422F-2B36-4B1C-8610-4CDC7824E5F4}"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10/10/2022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10/10/2022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10/10/2022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10/10/2022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7EE7C9E-77EA-834A-848A-977695C11514}" type="datetimeFigureOut">
              <a:rPr lang="es-ES" smtClean="0"/>
              <a:t>10/10/2022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7EE7C9E-77EA-834A-848A-977695C11514}" type="datetimeFigureOut">
              <a:rPr lang="es-ES" smtClean="0"/>
              <a:t>10/10/2022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7EE7C9E-77EA-834A-848A-977695C11514}" type="datetimeFigureOut">
              <a:rPr lang="es-ES" smtClean="0"/>
              <a:t>10/10/2022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7EE7C9E-77EA-834A-848A-977695C11514}" type="datetimeFigureOut">
              <a:rPr lang="es-ES" smtClean="0"/>
              <a:t>10/10/2022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EE7C9E-77EA-834A-848A-977695C11514}" type="datetimeFigureOut">
              <a:rPr lang="es-ES" smtClean="0"/>
              <a:t>10/10/2022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7EE7C9E-77EA-834A-848A-977695C11514}" type="datetimeFigureOut">
              <a:rPr lang="es-ES" smtClean="0"/>
              <a:t>10/10/2022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7EE7C9E-77EA-834A-848A-977695C11514}" type="datetimeFigureOut">
              <a:rPr lang="es-ES" smtClean="0"/>
              <a:t>10/10/2022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E7C9E-77EA-834A-848A-977695C11514}" type="datetimeFigureOut">
              <a:rPr lang="es-ES" smtClean="0"/>
              <a:t>10/10/2022</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E0BA3-440D-0C49-9DE3-0F87A4ACDFB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047135" y="2517319"/>
            <a:ext cx="10058400" cy="1015663"/>
          </a:xfrm>
          <a:prstGeom prst="rect">
            <a:avLst/>
          </a:prstGeom>
          <a:noFill/>
        </p:spPr>
        <p:txBody>
          <a:bodyPr wrap="square" rtlCol="0">
            <a:spAutoFit/>
          </a:bodyPr>
          <a:lstStyle/>
          <a:p>
            <a:pPr algn="ctr">
              <a:lnSpc>
                <a:spcPts val="3600"/>
              </a:lnSpc>
            </a:pPr>
            <a:r>
              <a:rPr lang="es-MX" sz="3000" b="1" dirty="0">
                <a:latin typeface="Verdana" panose="020B0604030504040204" pitchFamily="34" charset="0"/>
                <a:ea typeface="Verdana" panose="020B0604030504040204" pitchFamily="34" charset="0"/>
              </a:rPr>
              <a:t>Secretaría de Gobierno</a:t>
            </a:r>
          </a:p>
          <a:p>
            <a:pPr algn="ctr">
              <a:lnSpc>
                <a:spcPts val="3600"/>
              </a:lnSpc>
            </a:pPr>
            <a:r>
              <a:rPr lang="es-MX" b="1" dirty="0">
                <a:latin typeface="Verdana" panose="020B0604030504040204" pitchFamily="34" charset="0"/>
                <a:ea typeface="Verdana" panose="020B0604030504040204" pitchFamily="34" charset="0"/>
              </a:rPr>
              <a:t>Archivo General del Estado de Veracruz</a:t>
            </a:r>
          </a:p>
        </p:txBody>
      </p:sp>
      <p:sp>
        <p:nvSpPr>
          <p:cNvPr id="5" name="CuadroTexto 4"/>
          <p:cNvSpPr txBox="1"/>
          <p:nvPr/>
        </p:nvSpPr>
        <p:spPr>
          <a:xfrm>
            <a:off x="352926" y="3872914"/>
            <a:ext cx="11502190" cy="969368"/>
          </a:xfrm>
          <a:prstGeom prst="rect">
            <a:avLst/>
          </a:prstGeom>
          <a:noFill/>
        </p:spPr>
        <p:txBody>
          <a:bodyPr wrap="square" rtlCol="0">
            <a:spAutoFit/>
          </a:bodyPr>
          <a:lstStyle/>
          <a:p>
            <a:pPr algn="ctr">
              <a:lnSpc>
                <a:spcPts val="3600"/>
              </a:lnSpc>
            </a:pPr>
            <a:r>
              <a:rPr lang="es-MX" sz="2600" b="1" dirty="0">
                <a:solidFill>
                  <a:srgbClr val="993300"/>
                </a:solidFill>
                <a:latin typeface="Verdana" panose="020B0604030504040204" pitchFamily="34" charset="0"/>
                <a:ea typeface="Verdana" panose="020B0604030504040204" pitchFamily="34" charset="0"/>
              </a:rPr>
              <a:t>Organización de archivos de trámite:  </a:t>
            </a:r>
          </a:p>
          <a:p>
            <a:pPr algn="ctr">
              <a:lnSpc>
                <a:spcPts val="3600"/>
              </a:lnSpc>
            </a:pPr>
            <a:r>
              <a:rPr lang="es-MX" sz="2600" b="1" dirty="0">
                <a:solidFill>
                  <a:srgbClr val="993300"/>
                </a:solidFill>
                <a:latin typeface="Verdana" panose="020B0604030504040204" pitchFamily="34" charset="0"/>
                <a:ea typeface="Verdana" panose="020B0604030504040204" pitchFamily="34" charset="0"/>
              </a:rPr>
              <a:t>aplicación de los instrumentos de control archivístico  </a:t>
            </a:r>
          </a:p>
        </p:txBody>
      </p:sp>
      <p:sp>
        <p:nvSpPr>
          <p:cNvPr id="6" name="CuadroTexto 5">
            <a:extLst>
              <a:ext uri="{FF2B5EF4-FFF2-40B4-BE49-F238E27FC236}">
                <a16:creationId xmlns:a16="http://schemas.microsoft.com/office/drawing/2014/main" id="{38331335-533C-4895-ADD8-3C4D7FA9B259}"/>
              </a:ext>
            </a:extLst>
          </p:cNvPr>
          <p:cNvSpPr txBox="1"/>
          <p:nvPr/>
        </p:nvSpPr>
        <p:spPr>
          <a:xfrm>
            <a:off x="1199535" y="5182214"/>
            <a:ext cx="10058400" cy="948080"/>
          </a:xfrm>
          <a:prstGeom prst="rect">
            <a:avLst/>
          </a:prstGeom>
          <a:noFill/>
        </p:spPr>
        <p:txBody>
          <a:bodyPr wrap="square" rtlCol="0">
            <a:spAutoFit/>
          </a:bodyPr>
          <a:lstStyle/>
          <a:p>
            <a:pPr algn="ctr">
              <a:lnSpc>
                <a:spcPts val="3600"/>
              </a:lnSpc>
            </a:pPr>
            <a:r>
              <a:rPr lang="es-MX" b="1" dirty="0">
                <a:latin typeface="Verdana" panose="020B0604030504040204" pitchFamily="34" charset="0"/>
                <a:ea typeface="Verdana" panose="020B0604030504040204" pitchFamily="34" charset="0"/>
              </a:rPr>
              <a:t>H. Ayuntamiento de Poza Rica, Ver.</a:t>
            </a:r>
          </a:p>
          <a:p>
            <a:pPr algn="r">
              <a:lnSpc>
                <a:spcPts val="3600"/>
              </a:lnSpc>
            </a:pPr>
            <a:r>
              <a:rPr lang="es-MX" sz="1600" dirty="0">
                <a:latin typeface="Verdana" panose="020B0604030504040204" pitchFamily="34" charset="0"/>
                <a:ea typeface="Verdana" panose="020B0604030504040204" pitchFamily="34" charset="0"/>
              </a:rPr>
              <a:t>Octubre 11 de 2022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ceso 15"/>
          <p:cNvSpPr>
            <a:spLocks noChangeArrowheads="1"/>
          </p:cNvSpPr>
          <p:nvPr/>
        </p:nvSpPr>
        <p:spPr bwMode="auto">
          <a:xfrm>
            <a:off x="6309146" y="2351468"/>
            <a:ext cx="1259840" cy="1396993"/>
          </a:xfrm>
          <a:prstGeom prst="flowChartProcess">
            <a:avLst/>
          </a:prstGeom>
          <a:solidFill>
            <a:srgbClr val="F2F2F2"/>
          </a:solidFill>
          <a:ln w="9525">
            <a:solidFill>
              <a:srgbClr val="D8D8D8"/>
            </a:solidFill>
            <a:miter lim="800000"/>
          </a:ln>
          <a:effectLst>
            <a:outerShdw dist="23000" dir="5400000" rotWithShape="0">
              <a:srgbClr val="000000">
                <a:alpha val="34999"/>
              </a:srgbClr>
            </a:outerShdw>
          </a:effectLst>
        </p:spPr>
        <p:txBody>
          <a:bodyPr rot="0" vert="horz" wrap="square" lIns="91440" tIns="45720" rIns="91440" bIns="45720" anchor="t" anchorCtr="0" upright="1">
            <a:noAutofit/>
          </a:bodyPr>
          <a:lstStyle/>
          <a:p>
            <a:pPr algn="r">
              <a:spcAft>
                <a:spcPts val="0"/>
              </a:spcAft>
            </a:pPr>
            <a:r>
              <a:rPr lang="es-MX" sz="1100" b="1" dirty="0">
                <a:effectLst/>
                <a:latin typeface="Verdana" panose="020B0604030504040204" pitchFamily="34" charset="0"/>
                <a:ea typeface="Verdana" panose="020B0604030504040204" pitchFamily="34" charset="0"/>
                <a:cs typeface="Times New Roman" panose="02020603050405020304" pitchFamily="18" charset="0"/>
              </a:rPr>
              <a:t>3</a:t>
            </a:r>
          </a:p>
          <a:p>
            <a:pPr algn="just">
              <a:spcAft>
                <a:spcPts val="0"/>
              </a:spcAft>
            </a:pPr>
            <a:r>
              <a:rPr lang="es-MX" sz="1100" dirty="0">
                <a:latin typeface="Verdana" panose="020B0604030504040204" pitchFamily="34" charset="0"/>
                <a:ea typeface="Verdana" panose="020B0604030504040204" pitchFamily="34" charset="0"/>
                <a:cs typeface="Times New Roman" panose="02020603050405020304" pitchFamily="18" charset="0"/>
              </a:rPr>
              <a:t>---------------------------------------------------------------------------------------------.</a:t>
            </a:r>
            <a:endParaRPr lang="es-MX"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Proceso 14"/>
          <p:cNvSpPr>
            <a:spLocks noChangeArrowheads="1"/>
          </p:cNvSpPr>
          <p:nvPr/>
        </p:nvSpPr>
        <p:spPr bwMode="auto">
          <a:xfrm>
            <a:off x="6117022" y="2732753"/>
            <a:ext cx="1259840" cy="1396993"/>
          </a:xfrm>
          <a:prstGeom prst="flowChartProcess">
            <a:avLst/>
          </a:prstGeom>
          <a:solidFill>
            <a:srgbClr val="F2F2F2"/>
          </a:solidFill>
          <a:ln w="9525">
            <a:solidFill>
              <a:srgbClr val="D8D8D8"/>
            </a:solidFill>
            <a:miter lim="800000"/>
          </a:ln>
          <a:effectLst>
            <a:outerShdw dist="23000" dir="5400000" rotWithShape="0">
              <a:srgbClr val="000000">
                <a:alpha val="34999"/>
              </a:srgbClr>
            </a:outerShdw>
          </a:effectLst>
        </p:spPr>
        <p:txBody>
          <a:bodyPr rot="0" vert="horz" wrap="square" lIns="91440" tIns="45720" rIns="91440" bIns="45720" anchor="t" anchorCtr="0" upright="1">
            <a:noAutofit/>
          </a:bodyPr>
          <a:lstStyle/>
          <a:p>
            <a:pPr algn="r">
              <a:spcAft>
                <a:spcPts val="0"/>
              </a:spcAft>
            </a:pPr>
            <a:r>
              <a:rPr lang="es-MX" sz="1100" b="1" dirty="0">
                <a:effectLst/>
                <a:latin typeface="Verdana" panose="020B0604030504040204" pitchFamily="34" charset="0"/>
                <a:ea typeface="Verdana" panose="020B0604030504040204" pitchFamily="34" charset="0"/>
                <a:cs typeface="Times New Roman" panose="02020603050405020304" pitchFamily="18" charset="0"/>
              </a:rPr>
              <a:t>2</a:t>
            </a:r>
          </a:p>
        </p:txBody>
      </p:sp>
      <p:sp>
        <p:nvSpPr>
          <p:cNvPr id="4" name="Rectángulo 3"/>
          <p:cNvSpPr/>
          <p:nvPr/>
        </p:nvSpPr>
        <p:spPr>
          <a:xfrm>
            <a:off x="342295" y="1355359"/>
            <a:ext cx="11549453" cy="338554"/>
          </a:xfrm>
          <a:prstGeom prst="rect">
            <a:avLst/>
          </a:prstGeom>
        </p:spPr>
        <p:txBody>
          <a:bodyPr wrap="square">
            <a:spAutoFit/>
          </a:bodyPr>
          <a:lstStyle/>
          <a:p>
            <a:pPr algn="just"/>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sym typeface="+mn-ea"/>
              </a:rPr>
              <a:t>TERCERO. Foliación de expedientes</a:t>
            </a:r>
          </a:p>
        </p:txBody>
      </p:sp>
      <p:sp>
        <p:nvSpPr>
          <p:cNvPr id="5" name="Rectángulo 4"/>
          <p:cNvSpPr/>
          <p:nvPr/>
        </p:nvSpPr>
        <p:spPr>
          <a:xfrm>
            <a:off x="4725560" y="1136040"/>
            <a:ext cx="6840038" cy="830997"/>
          </a:xfrm>
          <a:prstGeom prst="rect">
            <a:avLst/>
          </a:prstGeom>
        </p:spPr>
        <p:txBody>
          <a:bodyPr wrap="square">
            <a:spAutoFit/>
          </a:bodyPr>
          <a:lstStyle/>
          <a:p>
            <a:pPr algn="just"/>
            <a:r>
              <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Acción de </a:t>
            </a:r>
            <a:r>
              <a:rPr lang="es-MX" sz="1600" b="1"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enumerar las hojas </a:t>
            </a:r>
            <a:r>
              <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que integran un expediente con la finalidad de </a:t>
            </a:r>
            <a:r>
              <a:rPr lang="es-MX" sz="1600" b="1"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controlar la cantidad </a:t>
            </a:r>
            <a:r>
              <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de los documentos de archivo</a:t>
            </a:r>
            <a:endParaRPr lang="es-MX" sz="1600" i="1" dirty="0">
              <a:latin typeface="Verdana" panose="020B0604030504040204" pitchFamily="34" charset="0"/>
              <a:ea typeface="Verdana" panose="020B0604030504040204" pitchFamily="34" charset="0"/>
            </a:endParaRPr>
          </a:p>
        </p:txBody>
      </p:sp>
      <p:sp>
        <p:nvSpPr>
          <p:cNvPr id="6" name="Rectángulo 5"/>
          <p:cNvSpPr/>
          <p:nvPr/>
        </p:nvSpPr>
        <p:spPr>
          <a:xfrm>
            <a:off x="5511909" y="4857601"/>
            <a:ext cx="2170975" cy="830997"/>
          </a:xfrm>
          <a:prstGeom prst="rect">
            <a:avLst/>
          </a:prstGeom>
          <a:solidFill>
            <a:schemeClr val="accent4">
              <a:lumMod val="40000"/>
              <a:lumOff val="60000"/>
            </a:schemeClr>
          </a:solidFill>
          <a:ln>
            <a:solidFill>
              <a:schemeClr val="accent4">
                <a:lumMod val="40000"/>
                <a:lumOff val="60000"/>
              </a:schemeClr>
            </a:solidFill>
          </a:ln>
        </p:spPr>
        <p:txBody>
          <a:bodyPr wrap="square">
            <a:spAutoFit/>
          </a:bodyPr>
          <a:lstStyle/>
          <a:p>
            <a:pPr algn="ctr"/>
            <a:r>
              <a:rPr lang="es-MX" sz="1600" dirty="0">
                <a:latin typeface="Verdana" panose="020B0604030504040204" pitchFamily="34" charset="0"/>
                <a:ea typeface="Verdana" panose="020B0604030504040204" pitchFamily="34" charset="0"/>
              </a:rPr>
              <a:t>Antes de foliar se puede realizar el </a:t>
            </a:r>
            <a:r>
              <a:rPr lang="es-MX" sz="1600" b="1" dirty="0">
                <a:latin typeface="Verdana" panose="020B0604030504040204" pitchFamily="34" charset="0"/>
                <a:ea typeface="Verdana" panose="020B0604030504040204" pitchFamily="34" charset="0"/>
              </a:rPr>
              <a:t>expurgo</a:t>
            </a:r>
            <a:endParaRPr lang="es-ES" sz="1600" b="1" dirty="0">
              <a:latin typeface="Verdana" panose="020B0604030504040204" pitchFamily="34" charset="0"/>
              <a:ea typeface="Verdana" panose="020B0604030504040204" pitchFamily="34" charset="0"/>
            </a:endParaRPr>
          </a:p>
        </p:txBody>
      </p:sp>
      <p:sp>
        <p:nvSpPr>
          <p:cNvPr id="7" name="Rectángulo 6"/>
          <p:cNvSpPr/>
          <p:nvPr/>
        </p:nvSpPr>
        <p:spPr>
          <a:xfrm>
            <a:off x="275829" y="2250214"/>
            <a:ext cx="2975372" cy="2169825"/>
          </a:xfrm>
          <a:prstGeom prst="rect">
            <a:avLst/>
          </a:prstGeom>
        </p:spPr>
        <p:txBody>
          <a:bodyPr wrap="square">
            <a:spAutoFit/>
          </a:bodyPr>
          <a:lstStyle/>
          <a:p>
            <a:pPr algn="just"/>
            <a:r>
              <a:rPr lang="es-MX" sz="1500" dirty="0">
                <a:latin typeface="Verdana" panose="020B0604030504040204" pitchFamily="34" charset="0"/>
                <a:ea typeface="Verdana" panose="020B0604030504040204" pitchFamily="34" charset="0"/>
              </a:rPr>
              <a:t>1. Se folia </a:t>
            </a:r>
            <a:r>
              <a:rPr lang="es-MX" sz="1500" b="1" u="sng" dirty="0">
                <a:latin typeface="Verdana" panose="020B0604030504040204" pitchFamily="34" charset="0"/>
                <a:ea typeface="Verdana" panose="020B0604030504040204" pitchFamily="34" charset="0"/>
              </a:rPr>
              <a:t>por expediente</a:t>
            </a:r>
            <a:r>
              <a:rPr lang="es-MX" sz="1500" dirty="0">
                <a:latin typeface="Verdana" panose="020B0604030504040204" pitchFamily="34" charset="0"/>
                <a:ea typeface="Verdana" panose="020B0604030504040204" pitchFamily="34" charset="0"/>
              </a:rPr>
              <a:t>. En caso de haber legajos (tomos), la numeración es continua hasta el último legajo. Contrariamente,  </a:t>
            </a:r>
            <a:r>
              <a:rPr lang="es-MX" sz="1500" u="sng" dirty="0">
                <a:latin typeface="Verdana" panose="020B0604030504040204" pitchFamily="34" charset="0"/>
                <a:ea typeface="Verdana" panose="020B0604030504040204" pitchFamily="34" charset="0"/>
              </a:rPr>
              <a:t>no se folian </a:t>
            </a:r>
            <a:r>
              <a:rPr lang="es-MX" sz="1500" dirty="0">
                <a:latin typeface="Verdana" panose="020B0604030504040204" pitchFamily="34" charset="0"/>
                <a:ea typeface="Verdana" panose="020B0604030504040204" pitchFamily="34" charset="0"/>
              </a:rPr>
              <a:t>los documentos que se producen foliados o </a:t>
            </a:r>
            <a:r>
              <a:rPr lang="es-MX" sz="1500" dirty="0">
                <a:solidFill>
                  <a:srgbClr val="0D0D0D"/>
                </a:solidFill>
                <a:latin typeface="Verdana" panose="020B0604030504040204" pitchFamily="34" charset="0"/>
                <a:ea typeface="Verdana" panose="020B0604030504040204" pitchFamily="34" charset="0"/>
                <a:cs typeface="Times New Roman" panose="02020603050405020304" pitchFamily="18" charset="0"/>
              </a:rPr>
              <a:t>carátulas, índices del expediente o separadores</a:t>
            </a:r>
            <a:endParaRPr lang="es-MX" sz="1500" dirty="0">
              <a:latin typeface="Verdana" panose="020B0604030504040204" pitchFamily="34" charset="0"/>
              <a:ea typeface="Verdana" panose="020B0604030504040204" pitchFamily="34" charset="0"/>
            </a:endParaRPr>
          </a:p>
        </p:txBody>
      </p:sp>
      <p:sp>
        <p:nvSpPr>
          <p:cNvPr id="14" name="Proceso 13"/>
          <p:cNvSpPr>
            <a:spLocks noChangeArrowheads="1"/>
          </p:cNvSpPr>
          <p:nvPr/>
        </p:nvSpPr>
        <p:spPr bwMode="auto">
          <a:xfrm>
            <a:off x="5966580" y="3049964"/>
            <a:ext cx="1259840" cy="1396993"/>
          </a:xfrm>
          <a:prstGeom prst="flowChartProcess">
            <a:avLst/>
          </a:prstGeom>
          <a:solidFill>
            <a:srgbClr val="F2F2F2"/>
          </a:solidFill>
          <a:ln w="9525">
            <a:solidFill>
              <a:srgbClr val="D8D8D8"/>
            </a:solidFill>
            <a:miter lim="800000"/>
          </a:ln>
          <a:effectLst>
            <a:outerShdw dist="23000" dir="5400000" rotWithShape="0">
              <a:srgbClr val="000000">
                <a:alpha val="34999"/>
              </a:srgbClr>
            </a:outerShdw>
          </a:effectLst>
        </p:spPr>
        <p:txBody>
          <a:bodyPr rot="0" vert="horz" wrap="square" lIns="91440" tIns="45720" rIns="91440" bIns="45720" anchor="t" anchorCtr="0" upright="1">
            <a:noAutofit/>
          </a:bodyPr>
          <a:lstStyle/>
          <a:p>
            <a:pPr algn="r">
              <a:spcAft>
                <a:spcPts val="0"/>
              </a:spcAft>
            </a:pPr>
            <a:r>
              <a:rPr lang="es-MX" sz="1100" b="1" dirty="0">
                <a:effectLst/>
                <a:latin typeface="Verdana" panose="020B0604030504040204" pitchFamily="34" charset="0"/>
                <a:ea typeface="Verdana" panose="020B0604030504040204" pitchFamily="34" charset="0"/>
                <a:cs typeface="Times New Roman" panose="02020603050405020304" pitchFamily="18" charset="0"/>
              </a:rPr>
              <a:t>1</a:t>
            </a:r>
          </a:p>
          <a:p>
            <a:pPr algn="just">
              <a:spcAft>
                <a:spcPts val="0"/>
              </a:spcAft>
            </a:pPr>
            <a:r>
              <a:rPr lang="es-MX" sz="1100" dirty="0">
                <a:latin typeface="Verdana" panose="020B0604030504040204" pitchFamily="34" charset="0"/>
                <a:ea typeface="Verdana" panose="020B0604030504040204" pitchFamily="34" charset="0"/>
                <a:cs typeface="Times New Roman" panose="02020603050405020304" pitchFamily="18" charset="0"/>
              </a:rPr>
              <a:t>---------------------------------------------------------------------------------------------.</a:t>
            </a:r>
            <a:endParaRPr lang="es-MX"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Rectángulo 16"/>
          <p:cNvSpPr/>
          <p:nvPr/>
        </p:nvSpPr>
        <p:spPr>
          <a:xfrm>
            <a:off x="8869057" y="1935329"/>
            <a:ext cx="2977200" cy="1938992"/>
          </a:xfrm>
          <a:prstGeom prst="rect">
            <a:avLst/>
          </a:prstGeom>
        </p:spPr>
        <p:txBody>
          <a:bodyPr wrap="square">
            <a:spAutoFit/>
          </a:bodyPr>
          <a:lstStyle/>
          <a:p>
            <a:pPr algn="just"/>
            <a:r>
              <a:rPr lang="es-MX" sz="1500" dirty="0">
                <a:latin typeface="Verdana" panose="020B0604030504040204" pitchFamily="34" charset="0"/>
                <a:ea typeface="Verdana" panose="020B0604030504040204" pitchFamily="34" charset="0"/>
              </a:rPr>
              <a:t>3. Se utilicen </a:t>
            </a:r>
            <a:r>
              <a:rPr lang="es-MX" sz="1500" b="1" dirty="0">
                <a:latin typeface="Verdana" panose="020B0604030504040204" pitchFamily="34" charset="0"/>
                <a:ea typeface="Verdana" panose="020B0604030504040204" pitchFamily="34" charset="0"/>
              </a:rPr>
              <a:t>números arábigos</a:t>
            </a:r>
            <a:r>
              <a:rPr lang="es-MX" sz="1500" dirty="0">
                <a:latin typeface="Verdana" panose="020B0604030504040204" pitchFamily="34" charset="0"/>
                <a:ea typeface="Verdana" panose="020B0604030504040204" pitchFamily="34" charset="0"/>
              </a:rPr>
              <a:t> colocados en la </a:t>
            </a:r>
            <a:r>
              <a:rPr lang="es-MX" sz="1500" b="1" dirty="0">
                <a:latin typeface="Verdana" panose="020B0604030504040204" pitchFamily="34" charset="0"/>
                <a:ea typeface="Verdana" panose="020B0604030504040204" pitchFamily="34" charset="0"/>
              </a:rPr>
              <a:t>parte superior derecha de la foja </a:t>
            </a:r>
            <a:r>
              <a:rPr lang="es-MX" sz="1500" dirty="0">
                <a:latin typeface="Verdana" panose="020B0604030504040204" pitchFamily="34" charset="0"/>
                <a:ea typeface="Verdana" panose="020B0604030504040204" pitchFamily="34" charset="0"/>
              </a:rPr>
              <a:t>en el sentido del texto comenzando siempre en el 1 y </a:t>
            </a:r>
            <a:r>
              <a:rPr lang="es-MX" sz="1500" b="1" dirty="0">
                <a:latin typeface="Verdana" panose="020B0604030504040204" pitchFamily="34" charset="0"/>
                <a:ea typeface="Verdana" panose="020B0604030504040204" pitchFamily="34" charset="0"/>
              </a:rPr>
              <a:t>sin añadir suplementos </a:t>
            </a:r>
            <a:r>
              <a:rPr lang="es-MX" sz="1500" dirty="0">
                <a:latin typeface="Verdana" panose="020B0604030504040204" pitchFamily="34" charset="0"/>
                <a:ea typeface="Verdana" panose="020B0604030504040204" pitchFamily="34" charset="0"/>
              </a:rPr>
              <a:t>como a, b, bis, etcétera.</a:t>
            </a:r>
          </a:p>
        </p:txBody>
      </p:sp>
      <p:sp>
        <p:nvSpPr>
          <p:cNvPr id="21" name="Rectángulo 20"/>
          <p:cNvSpPr/>
          <p:nvPr/>
        </p:nvSpPr>
        <p:spPr>
          <a:xfrm>
            <a:off x="297107" y="4616584"/>
            <a:ext cx="2873771" cy="1246495"/>
          </a:xfrm>
          <a:prstGeom prst="rect">
            <a:avLst/>
          </a:prstGeom>
        </p:spPr>
        <p:txBody>
          <a:bodyPr wrap="square">
            <a:spAutoFit/>
          </a:bodyPr>
          <a:lstStyle/>
          <a:p>
            <a:pPr algn="just"/>
            <a:r>
              <a:rPr lang="es-MX" sz="1500" dirty="0">
                <a:latin typeface="Verdana" panose="020B0604030504040204" pitchFamily="34" charset="0"/>
                <a:ea typeface="Verdana" panose="020B0604030504040204" pitchFamily="34" charset="0"/>
              </a:rPr>
              <a:t>2. Se folia </a:t>
            </a:r>
            <a:r>
              <a:rPr lang="es-MX" sz="1500" b="1" dirty="0">
                <a:latin typeface="Verdana" panose="020B0604030504040204" pitchFamily="34" charset="0"/>
                <a:ea typeface="Verdana" panose="020B0604030504040204" pitchFamily="34" charset="0"/>
              </a:rPr>
              <a:t>a mano con lápiz </a:t>
            </a:r>
            <a:r>
              <a:rPr lang="es-MX" sz="1500" dirty="0">
                <a:latin typeface="Verdana" panose="020B0604030504040204" pitchFamily="34" charset="0"/>
                <a:ea typeface="Verdana" panose="020B0604030504040204" pitchFamily="34" charset="0"/>
              </a:rPr>
              <a:t>de mina gris tipo b o color azul aplicando  correctamente el </a:t>
            </a:r>
            <a:r>
              <a:rPr lang="es-MX" sz="1500" b="1" dirty="0">
                <a:latin typeface="Verdana" panose="020B0604030504040204" pitchFamily="34" charset="0"/>
                <a:ea typeface="Verdana" panose="020B0604030504040204" pitchFamily="34" charset="0"/>
              </a:rPr>
              <a:t>testado y </a:t>
            </a:r>
            <a:r>
              <a:rPr lang="es-MX" sz="1500" b="1" u="sng" dirty="0">
                <a:latin typeface="Verdana" panose="020B0604030504040204" pitchFamily="34" charset="0"/>
                <a:ea typeface="Verdana" panose="020B0604030504040204" pitchFamily="34" charset="0"/>
              </a:rPr>
              <a:t>testigo</a:t>
            </a:r>
            <a:r>
              <a:rPr lang="es-MX" sz="1500" dirty="0">
                <a:latin typeface="Verdana" panose="020B0604030504040204" pitchFamily="34" charset="0"/>
                <a:ea typeface="Verdana" panose="020B0604030504040204" pitchFamily="34" charset="0"/>
              </a:rPr>
              <a:t>.</a:t>
            </a:r>
          </a:p>
        </p:txBody>
      </p:sp>
      <p:pic>
        <p:nvPicPr>
          <p:cNvPr id="2050" name="Picture 2" descr="Documents Folder Files Paper Cartoon Vector: vector de stock (libre de  regalías) 145725615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7453" b="17240"/>
          <a:stretch>
            <a:fillRect/>
          </a:stretch>
        </p:blipFill>
        <p:spPr bwMode="auto">
          <a:xfrm rot="5400000">
            <a:off x="3538256" y="3148604"/>
            <a:ext cx="2476500" cy="1741714"/>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8946570" y="4209344"/>
            <a:ext cx="2899687" cy="1938992"/>
          </a:xfrm>
          <a:prstGeom prst="rect">
            <a:avLst/>
          </a:prstGeom>
        </p:spPr>
        <p:txBody>
          <a:bodyPr wrap="square">
            <a:spAutoFit/>
          </a:bodyPr>
          <a:lstStyle/>
          <a:p>
            <a:pPr algn="just"/>
            <a:r>
              <a:rPr lang="es-MX" sz="1500" dirty="0">
                <a:latin typeface="Verdana" panose="020B0604030504040204" pitchFamily="34" charset="0"/>
                <a:ea typeface="Verdana" panose="020B0604030504040204" pitchFamily="34" charset="0"/>
              </a:rPr>
              <a:t>4. Los planos, mapas, dibujos, material multimedia, fotografías sueltas, etc., que formen parte del expediente se colocarán dentro de un sobre blanco y se folia el sobre</a:t>
            </a:r>
          </a:p>
        </p:txBody>
      </p:sp>
      <p:cxnSp>
        <p:nvCxnSpPr>
          <p:cNvPr id="24" name="Conector recto 23"/>
          <p:cNvCxnSpPr/>
          <p:nvPr/>
        </p:nvCxnSpPr>
        <p:spPr>
          <a:xfrm flipV="1">
            <a:off x="653143" y="5763588"/>
            <a:ext cx="0" cy="276462"/>
          </a:xfrm>
          <a:prstGeom prst="line">
            <a:avLst/>
          </a:prstGeom>
          <a:ln w="3175"/>
        </p:spPr>
        <p:style>
          <a:lnRef idx="2">
            <a:schemeClr val="dk1"/>
          </a:lnRef>
          <a:fillRef idx="0">
            <a:schemeClr val="dk1"/>
          </a:fillRef>
          <a:effectRef idx="1">
            <a:schemeClr val="dk1"/>
          </a:effectRef>
          <a:fontRef idx="minor">
            <a:schemeClr val="tx1"/>
          </a:fontRef>
        </p:style>
      </p:cxnSp>
      <p:cxnSp>
        <p:nvCxnSpPr>
          <p:cNvPr id="28" name="Conector recto 27"/>
          <p:cNvCxnSpPr/>
          <p:nvPr/>
        </p:nvCxnSpPr>
        <p:spPr>
          <a:xfrm>
            <a:off x="653143" y="6040050"/>
            <a:ext cx="4368514" cy="0"/>
          </a:xfrm>
          <a:prstGeom prst="line">
            <a:avLst/>
          </a:prstGeom>
          <a:ln w="3175"/>
        </p:spPr>
        <p:style>
          <a:lnRef idx="2">
            <a:schemeClr val="dk1"/>
          </a:lnRef>
          <a:fillRef idx="0">
            <a:schemeClr val="dk1"/>
          </a:fillRef>
          <a:effectRef idx="1">
            <a:schemeClr val="dk1"/>
          </a:effectRef>
          <a:fontRef idx="minor">
            <a:schemeClr val="tx1"/>
          </a:fontRef>
        </p:style>
      </p:cxnSp>
      <p:sp>
        <p:nvSpPr>
          <p:cNvPr id="30" name="Rectángulo redondeado 29"/>
          <p:cNvSpPr/>
          <p:nvPr/>
        </p:nvSpPr>
        <p:spPr>
          <a:xfrm>
            <a:off x="4891028" y="4760686"/>
            <a:ext cx="261257" cy="11611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2049" name="Conector recto de flecha 2048"/>
          <p:cNvCxnSpPr>
            <a:endCxn id="30" idx="2"/>
          </p:cNvCxnSpPr>
          <p:nvPr/>
        </p:nvCxnSpPr>
        <p:spPr>
          <a:xfrm flipV="1">
            <a:off x="5021656" y="4876800"/>
            <a:ext cx="1" cy="1163250"/>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2053" name="Conector recto 2052"/>
          <p:cNvCxnSpPr/>
          <p:nvPr/>
        </p:nvCxnSpPr>
        <p:spPr>
          <a:xfrm>
            <a:off x="3656613" y="2466386"/>
            <a:ext cx="0" cy="1742958"/>
          </a:xfrm>
          <a:prstGeom prst="line">
            <a:avLst/>
          </a:prstGeom>
        </p:spPr>
        <p:style>
          <a:lnRef idx="1">
            <a:schemeClr val="dk1"/>
          </a:lnRef>
          <a:fillRef idx="0">
            <a:schemeClr val="dk1"/>
          </a:fillRef>
          <a:effectRef idx="0">
            <a:schemeClr val="dk1"/>
          </a:effectRef>
          <a:fontRef idx="minor">
            <a:schemeClr val="tx1"/>
          </a:fontRef>
        </p:style>
      </p:cxnSp>
      <p:cxnSp>
        <p:nvCxnSpPr>
          <p:cNvPr id="38" name="Conector recto 37"/>
          <p:cNvCxnSpPr/>
          <p:nvPr/>
        </p:nvCxnSpPr>
        <p:spPr>
          <a:xfrm flipH="1">
            <a:off x="3170878" y="2468643"/>
            <a:ext cx="485735" cy="0"/>
          </a:xfrm>
          <a:prstGeom prst="line">
            <a:avLst/>
          </a:prstGeom>
        </p:spPr>
        <p:style>
          <a:lnRef idx="1">
            <a:schemeClr val="dk1"/>
          </a:lnRef>
          <a:fillRef idx="0">
            <a:schemeClr val="dk1"/>
          </a:fillRef>
          <a:effectRef idx="0">
            <a:schemeClr val="dk1"/>
          </a:effectRef>
          <a:fontRef idx="minor">
            <a:schemeClr val="tx1"/>
          </a:fontRef>
        </p:style>
      </p:cxnSp>
      <p:cxnSp>
        <p:nvCxnSpPr>
          <p:cNvPr id="41" name="Conector recto de flecha 40"/>
          <p:cNvCxnSpPr/>
          <p:nvPr/>
        </p:nvCxnSpPr>
        <p:spPr>
          <a:xfrm>
            <a:off x="3656613" y="4209344"/>
            <a:ext cx="764788" cy="0"/>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2063" name="Conector recto 2062"/>
          <p:cNvCxnSpPr/>
          <p:nvPr/>
        </p:nvCxnSpPr>
        <p:spPr>
          <a:xfrm flipH="1">
            <a:off x="8229601" y="5149812"/>
            <a:ext cx="687941" cy="0"/>
          </a:xfrm>
          <a:prstGeom prst="line">
            <a:avLst/>
          </a:prstGeom>
        </p:spPr>
        <p:style>
          <a:lnRef idx="1">
            <a:schemeClr val="dk1"/>
          </a:lnRef>
          <a:fillRef idx="0">
            <a:schemeClr val="dk1"/>
          </a:fillRef>
          <a:effectRef idx="0">
            <a:schemeClr val="dk1"/>
          </a:effectRef>
          <a:fontRef idx="minor">
            <a:schemeClr val="tx1"/>
          </a:fontRef>
        </p:style>
      </p:cxnSp>
      <p:cxnSp>
        <p:nvCxnSpPr>
          <p:cNvPr id="50" name="Conector recto 49"/>
          <p:cNvCxnSpPr/>
          <p:nvPr/>
        </p:nvCxnSpPr>
        <p:spPr>
          <a:xfrm flipH="1">
            <a:off x="8247000" y="3431249"/>
            <a:ext cx="11629" cy="1747591"/>
          </a:xfrm>
          <a:prstGeom prst="line">
            <a:avLst/>
          </a:prstGeom>
        </p:spPr>
        <p:style>
          <a:lnRef idx="1">
            <a:schemeClr val="dk1"/>
          </a:lnRef>
          <a:fillRef idx="0">
            <a:schemeClr val="dk1"/>
          </a:fillRef>
          <a:effectRef idx="0">
            <a:schemeClr val="dk1"/>
          </a:effectRef>
          <a:fontRef idx="minor">
            <a:schemeClr val="tx1"/>
          </a:fontRef>
        </p:style>
      </p:cxnSp>
      <p:cxnSp>
        <p:nvCxnSpPr>
          <p:cNvPr id="52" name="Conector recto de flecha 51"/>
          <p:cNvCxnSpPr>
            <a:endCxn id="15" idx="3"/>
          </p:cNvCxnSpPr>
          <p:nvPr/>
        </p:nvCxnSpPr>
        <p:spPr>
          <a:xfrm flipH="1">
            <a:off x="7376862" y="3427890"/>
            <a:ext cx="881767" cy="3360"/>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56" name="Conector recto 55"/>
          <p:cNvCxnSpPr/>
          <p:nvPr/>
        </p:nvCxnSpPr>
        <p:spPr>
          <a:xfrm flipH="1" flipV="1">
            <a:off x="7422100" y="2090057"/>
            <a:ext cx="1446959" cy="5426"/>
          </a:xfrm>
          <a:prstGeom prst="line">
            <a:avLst/>
          </a:prstGeom>
        </p:spPr>
        <p:style>
          <a:lnRef idx="1">
            <a:schemeClr val="dk1"/>
          </a:lnRef>
          <a:fillRef idx="0">
            <a:schemeClr val="dk1"/>
          </a:fillRef>
          <a:effectRef idx="0">
            <a:schemeClr val="dk1"/>
          </a:effectRef>
          <a:fontRef idx="minor">
            <a:schemeClr val="tx1"/>
          </a:fontRef>
        </p:style>
      </p:cxnSp>
      <p:cxnSp>
        <p:nvCxnSpPr>
          <p:cNvPr id="63" name="Conector recto de flecha 62"/>
          <p:cNvCxnSpPr/>
          <p:nvPr/>
        </p:nvCxnSpPr>
        <p:spPr>
          <a:xfrm>
            <a:off x="7422100" y="2095483"/>
            <a:ext cx="0" cy="272539"/>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1785" y="1369761"/>
            <a:ext cx="7413625" cy="337185"/>
          </a:xfrm>
          <a:prstGeom prst="rect">
            <a:avLst/>
          </a:prstGeom>
        </p:spPr>
        <p:txBody>
          <a:bodyPr wrap="square">
            <a:spAutoFit/>
          </a:bodyPr>
          <a:lstStyle/>
          <a:p>
            <a:pPr algn="just"/>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sym typeface="+mn-ea"/>
              </a:rPr>
              <a:t>CUARTO. Cosido de expedientes</a:t>
            </a:r>
          </a:p>
        </p:txBody>
      </p:sp>
      <p:sp>
        <p:nvSpPr>
          <p:cNvPr id="5" name="Rectángulo 4"/>
          <p:cNvSpPr/>
          <p:nvPr/>
        </p:nvSpPr>
        <p:spPr>
          <a:xfrm>
            <a:off x="4664425" y="1201336"/>
            <a:ext cx="6694425" cy="584775"/>
          </a:xfrm>
          <a:prstGeom prst="rect">
            <a:avLst/>
          </a:prstGeom>
        </p:spPr>
        <p:txBody>
          <a:bodyPr wrap="square">
            <a:spAutoFit/>
          </a:bodyPr>
          <a:lstStyle/>
          <a:p>
            <a:pPr algn="just"/>
            <a:r>
              <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Acción de </a:t>
            </a:r>
            <a:r>
              <a:rPr lang="es-MX" sz="1600" b="1"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unir las fojas </a:t>
            </a:r>
            <a:r>
              <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de un expediente con el objetivo de </a:t>
            </a:r>
            <a:r>
              <a:rPr lang="es-MX" sz="1600" b="1" i="1" dirty="0">
                <a:solidFill>
                  <a:srgbClr val="0D0D0D"/>
                </a:solidFill>
                <a:latin typeface="Verdana" panose="020B0604030504040204" pitchFamily="34" charset="0"/>
                <a:ea typeface="Verdana" panose="020B0604030504040204" pitchFamily="34" charset="0"/>
                <a:cs typeface="Times New Roman" panose="02020603050405020304" pitchFamily="18" charset="0"/>
              </a:rPr>
              <a:t>mantener su integridad</a:t>
            </a:r>
            <a:endParaRPr lang="es-MX" sz="1600" i="1" dirty="0">
              <a:solidFill>
                <a:srgbClr val="0D0D0D"/>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5" name="Rectángulo 24"/>
          <p:cNvSpPr/>
          <p:nvPr/>
        </p:nvSpPr>
        <p:spPr>
          <a:xfrm>
            <a:off x="368491" y="2009946"/>
            <a:ext cx="11477766" cy="338554"/>
          </a:xfrm>
          <a:prstGeom prst="rect">
            <a:avLst/>
          </a:prstGeom>
        </p:spPr>
        <p:txBody>
          <a:bodyPr wrap="square">
            <a:spAutoFit/>
          </a:bodyPr>
          <a:lstStyle/>
          <a:p>
            <a:pPr algn="ctr"/>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sym typeface="+mn-ea"/>
              </a:rPr>
              <a:t>Cosido de expedientes a dos orificios</a:t>
            </a:r>
            <a:endPar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endParaRPr>
          </a:p>
        </p:txBody>
      </p:sp>
      <p:pic>
        <p:nvPicPr>
          <p:cNvPr id="26" name="Imagen 25" descr="WhatsApp Image 2021-11-22 at 9.24.32 AM (1)"/>
          <p:cNvPicPr/>
          <p:nvPr/>
        </p:nvPicPr>
        <p:blipFill>
          <a:blip r:embed="rId2"/>
          <a:stretch>
            <a:fillRect/>
          </a:stretch>
        </p:blipFill>
        <p:spPr>
          <a:xfrm>
            <a:off x="434342" y="3405845"/>
            <a:ext cx="2400300" cy="1800225"/>
          </a:xfrm>
          <a:prstGeom prst="rect">
            <a:avLst/>
          </a:prstGeom>
        </p:spPr>
      </p:pic>
      <p:pic>
        <p:nvPicPr>
          <p:cNvPr id="29" name="Imagen 28" descr="WhatsApp Image 2021-11-22 at 9.24.37 AM"/>
          <p:cNvPicPr/>
          <p:nvPr/>
        </p:nvPicPr>
        <p:blipFill>
          <a:blip r:embed="rId3"/>
          <a:stretch>
            <a:fillRect/>
          </a:stretch>
        </p:blipFill>
        <p:spPr>
          <a:xfrm>
            <a:off x="6140299" y="3400191"/>
            <a:ext cx="2400300" cy="1800225"/>
          </a:xfrm>
          <a:prstGeom prst="rect">
            <a:avLst/>
          </a:prstGeom>
        </p:spPr>
      </p:pic>
      <p:pic>
        <p:nvPicPr>
          <p:cNvPr id="31" name="Imagen 30" descr="WhatsApp Image 2021-11-22 at 9.24.34 AM"/>
          <p:cNvPicPr/>
          <p:nvPr/>
        </p:nvPicPr>
        <p:blipFill>
          <a:blip r:embed="rId4"/>
          <a:stretch>
            <a:fillRect/>
          </a:stretch>
        </p:blipFill>
        <p:spPr>
          <a:xfrm>
            <a:off x="3252594" y="3430849"/>
            <a:ext cx="2400300" cy="1800225"/>
          </a:xfrm>
          <a:prstGeom prst="rect">
            <a:avLst/>
          </a:prstGeom>
        </p:spPr>
      </p:pic>
      <p:sp>
        <p:nvSpPr>
          <p:cNvPr id="2" name="Rectángulo 1"/>
          <p:cNvSpPr/>
          <p:nvPr/>
        </p:nvSpPr>
        <p:spPr>
          <a:xfrm>
            <a:off x="434342" y="5084472"/>
            <a:ext cx="11411915" cy="1015663"/>
          </a:xfrm>
          <a:prstGeom prst="rect">
            <a:avLst/>
          </a:prstGeom>
        </p:spPr>
        <p:txBody>
          <a:bodyPr wrap="square">
            <a:spAutoFit/>
          </a:bodyPr>
          <a:lstStyle/>
          <a:p>
            <a:pPr lvl="0" algn="ctr"/>
            <a:endParaRPr lang="es-MX" sz="15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buFont typeface="+mj-lt"/>
              <a:buAutoNum type="arabicPeriod"/>
            </a:pPr>
            <a:r>
              <a:rPr lang="es-ES" sz="1500" dirty="0">
                <a:latin typeface="Verdana" panose="020B0604030504040204" pitchFamily="34" charset="0"/>
                <a:ea typeface="Verdana" panose="020B0604030504040204" pitchFamily="34" charset="0"/>
              </a:rPr>
              <a:t>Medir el hilo tomando la distancia (por dos) de los puntos de cosido y 5 cm para elaborar el nudo falso</a:t>
            </a:r>
          </a:p>
          <a:p>
            <a:pPr marL="342900" lvl="0" indent="-342900" algn="just">
              <a:buFont typeface="+mj-lt"/>
              <a:buAutoNum type="arabicPeriod"/>
            </a:pPr>
            <a:r>
              <a:rPr lang="es-ES" sz="1500" dirty="0">
                <a:latin typeface="Verdana" panose="020B0604030504040204" pitchFamily="34" charset="0"/>
                <a:ea typeface="Verdana" panose="020B0604030504040204" pitchFamily="34" charset="0"/>
              </a:rPr>
              <a:t>Pasar por los agujeros del expediente hilo de algodón de abajo hacia arriba.</a:t>
            </a:r>
          </a:p>
          <a:p>
            <a:pPr marL="342900" indent="-342900" algn="just">
              <a:buFont typeface="+mj-lt"/>
              <a:buAutoNum type="arabicPeriod"/>
            </a:pPr>
            <a:r>
              <a:rPr lang="es-ES" sz="1500" dirty="0">
                <a:latin typeface="Verdana" panose="020B0604030504040204" pitchFamily="34" charset="0"/>
                <a:ea typeface="Verdana" panose="020B0604030504040204" pitchFamily="34" charset="0"/>
              </a:rPr>
              <a:t>Voltear el expediente, ajustar el hilo y realizar un nudo falso</a:t>
            </a:r>
          </a:p>
        </p:txBody>
      </p:sp>
      <p:sp>
        <p:nvSpPr>
          <p:cNvPr id="3" name="Rectángulo 2"/>
          <p:cNvSpPr/>
          <p:nvPr/>
        </p:nvSpPr>
        <p:spPr>
          <a:xfrm>
            <a:off x="434342" y="2484919"/>
            <a:ext cx="11047278" cy="564450"/>
          </a:xfrm>
          <a:prstGeom prst="rect">
            <a:avLst/>
          </a:prstGeom>
        </p:spPr>
        <p:txBody>
          <a:bodyPr wrap="square">
            <a:spAutoFit/>
          </a:bodyPr>
          <a:lstStyle/>
          <a:p>
            <a:pPr lvl="0" algn="ctr">
              <a:lnSpc>
                <a:spcPct val="107000"/>
              </a:lnSpc>
              <a:spcAft>
                <a:spcPts val="800"/>
              </a:spcAft>
            </a:pPr>
            <a:r>
              <a:rPr lang="es-MX" sz="1500" dirty="0">
                <a:latin typeface="Verdana" panose="020B0604030504040204" pitchFamily="34" charset="0"/>
                <a:ea typeface="Verdana" panose="020B0604030504040204" pitchFamily="34" charset="0"/>
                <a:cs typeface="Verdana" panose="020B0604030504040204" pitchFamily="34" charset="0"/>
              </a:rPr>
              <a:t>Para realizar el cosido de documentos de carpetas archivadoras a folder se utilizará hilo de algodón y un clip. El hilo debe ser sujetado al clip a fin de que sirva como una herramienta de cosido. </a:t>
            </a:r>
          </a:p>
        </p:txBody>
      </p:sp>
      <p:pic>
        <p:nvPicPr>
          <p:cNvPr id="32" name="Imagen 27" descr="WhatsApp Image 2021-11-22 at 9.24.41 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551" y="3405845"/>
            <a:ext cx="2400300" cy="18002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34342" y="3425999"/>
            <a:ext cx="319314" cy="338554"/>
          </a:xfrm>
          <a:prstGeom prst="rect">
            <a:avLst/>
          </a:prstGeom>
          <a:noFill/>
        </p:spPr>
        <p:txBody>
          <a:bodyPr wrap="square" rtlCol="0">
            <a:spAutoFit/>
          </a:bodyPr>
          <a:lstStyle/>
          <a:p>
            <a:pPr algn="ctr"/>
            <a:r>
              <a:rPr lang="es-MX" sz="1600" dirty="0">
                <a:solidFill>
                  <a:srgbClr val="FFFF00"/>
                </a:solidFill>
                <a:latin typeface="Verdana" panose="020B0604030504040204" pitchFamily="34" charset="0"/>
                <a:ea typeface="Verdana" panose="020B0604030504040204" pitchFamily="34" charset="0"/>
              </a:rPr>
              <a:t>1</a:t>
            </a:r>
          </a:p>
        </p:txBody>
      </p:sp>
      <p:sp>
        <p:nvSpPr>
          <p:cNvPr id="34" name="CuadroTexto 33"/>
          <p:cNvSpPr txBox="1"/>
          <p:nvPr/>
        </p:nvSpPr>
        <p:spPr>
          <a:xfrm>
            <a:off x="3249477" y="3436712"/>
            <a:ext cx="319314" cy="338554"/>
          </a:xfrm>
          <a:prstGeom prst="rect">
            <a:avLst/>
          </a:prstGeom>
          <a:noFill/>
        </p:spPr>
        <p:txBody>
          <a:bodyPr wrap="square" rtlCol="0">
            <a:spAutoFit/>
          </a:bodyPr>
          <a:lstStyle/>
          <a:p>
            <a:pPr algn="ctr"/>
            <a:r>
              <a:rPr lang="es-MX" sz="1600" dirty="0">
                <a:solidFill>
                  <a:srgbClr val="FFFF00"/>
                </a:solidFill>
                <a:latin typeface="Verdana" panose="020B0604030504040204" pitchFamily="34" charset="0"/>
                <a:ea typeface="Verdana" panose="020B0604030504040204" pitchFamily="34" charset="0"/>
              </a:rPr>
              <a:t>2</a:t>
            </a:r>
          </a:p>
        </p:txBody>
      </p:sp>
      <p:sp>
        <p:nvSpPr>
          <p:cNvPr id="35" name="CuadroTexto 34"/>
          <p:cNvSpPr txBox="1"/>
          <p:nvPr/>
        </p:nvSpPr>
        <p:spPr>
          <a:xfrm>
            <a:off x="6138575" y="3418062"/>
            <a:ext cx="319314" cy="338554"/>
          </a:xfrm>
          <a:prstGeom prst="rect">
            <a:avLst/>
          </a:prstGeom>
          <a:noFill/>
        </p:spPr>
        <p:txBody>
          <a:bodyPr wrap="square" rtlCol="0">
            <a:spAutoFit/>
          </a:bodyPr>
          <a:lstStyle/>
          <a:p>
            <a:pPr algn="ctr"/>
            <a:r>
              <a:rPr lang="es-MX" sz="1600" dirty="0">
                <a:solidFill>
                  <a:srgbClr val="FFFF00"/>
                </a:solidFill>
                <a:latin typeface="Verdana" panose="020B0604030504040204" pitchFamily="34" charset="0"/>
                <a:ea typeface="Verdana" panose="020B0604030504040204" pitchFamily="34" charset="0"/>
              </a:rPr>
              <a:t>2</a:t>
            </a:r>
          </a:p>
        </p:txBody>
      </p:sp>
      <p:sp>
        <p:nvSpPr>
          <p:cNvPr id="36" name="CuadroTexto 35"/>
          <p:cNvSpPr txBox="1"/>
          <p:nvPr/>
        </p:nvSpPr>
        <p:spPr>
          <a:xfrm>
            <a:off x="8973065" y="3418849"/>
            <a:ext cx="319314" cy="338554"/>
          </a:xfrm>
          <a:prstGeom prst="rect">
            <a:avLst/>
          </a:prstGeom>
          <a:noFill/>
        </p:spPr>
        <p:txBody>
          <a:bodyPr wrap="square" rtlCol="0">
            <a:spAutoFit/>
          </a:bodyPr>
          <a:lstStyle/>
          <a:p>
            <a:pPr algn="ctr"/>
            <a:r>
              <a:rPr lang="es-MX" sz="1600" dirty="0">
                <a:solidFill>
                  <a:srgbClr val="FFFF00"/>
                </a:solidFill>
                <a:latin typeface="Verdana" panose="020B0604030504040204" pitchFamily="34" charset="0"/>
                <a:ea typeface="Verdana" panose="020B0604030504040204" pitchFamily="34" charset="0"/>
              </a:rPr>
              <a:t>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352926" y="634293"/>
            <a:ext cx="11486148" cy="338554"/>
          </a:xfrm>
          <a:prstGeom prst="rect">
            <a:avLst/>
          </a:prstGeom>
        </p:spPr>
        <p:txBody>
          <a:bodyPr wrap="square">
            <a:spAutoFit/>
          </a:bodyPr>
          <a:lstStyle/>
          <a:p>
            <a:pPr algn="ctr"/>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sym typeface="+mn-ea"/>
              </a:rPr>
              <a:t>Cosido de expedientes a tres orificios</a:t>
            </a:r>
            <a:endPar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endParaRPr>
          </a:p>
        </p:txBody>
      </p:sp>
      <p:sp>
        <p:nvSpPr>
          <p:cNvPr id="2" name="Rectángulo 1"/>
          <p:cNvSpPr/>
          <p:nvPr/>
        </p:nvSpPr>
        <p:spPr>
          <a:xfrm>
            <a:off x="6096001" y="4359655"/>
            <a:ext cx="5595014" cy="1429879"/>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s-MX" sz="1500" dirty="0">
                <a:latin typeface="Verdana" panose="020B0604030504040204" pitchFamily="34" charset="0"/>
                <a:ea typeface="Verdana" panose="020B0604030504040204" pitchFamily="34" charset="0"/>
              </a:rPr>
              <a:t>Medir el hilo e insertarlo en el orificio inferior por parte trasera del expediente e introducirlo hasta el orificio superior como se muestra en las imágenes</a:t>
            </a:r>
          </a:p>
          <a:p>
            <a:pPr marL="342900" indent="-342900" algn="just">
              <a:lnSpc>
                <a:spcPct val="107000"/>
              </a:lnSpc>
              <a:spcAft>
                <a:spcPts val="800"/>
              </a:spcAft>
              <a:buFont typeface="+mj-lt"/>
              <a:buAutoNum type="arabicPeriod"/>
            </a:pPr>
            <a:r>
              <a:rPr lang="es-MX" sz="1500" dirty="0">
                <a:latin typeface="Verdana" panose="020B0604030504040204" pitchFamily="34" charset="0"/>
                <a:ea typeface="Calibri" panose="020F0502020204030204" charset="0"/>
                <a:cs typeface="Verdana" panose="020B0604030504040204" pitchFamily="34" charset="0"/>
              </a:rPr>
              <a:t>Extraer de abajo hacia arriba desde el orificio central el hilo con ayuda del clip.</a:t>
            </a:r>
            <a:endParaRPr lang="es-MX" sz="1500" dirty="0">
              <a:latin typeface="Calibri" panose="020F0502020204030204" charset="0"/>
              <a:ea typeface="Calibri" panose="020F0502020204030204" charset="0"/>
            </a:endParaRPr>
          </a:p>
        </p:txBody>
      </p:sp>
      <p:pic>
        <p:nvPicPr>
          <p:cNvPr id="11" name="Imagen 10" descr="WhatsApp Image 2021-11-22 at 9.23.33 AM (3)"/>
          <p:cNvPicPr/>
          <p:nvPr/>
        </p:nvPicPr>
        <p:blipFill>
          <a:blip r:embed="rId2"/>
          <a:stretch>
            <a:fillRect/>
          </a:stretch>
        </p:blipFill>
        <p:spPr>
          <a:xfrm>
            <a:off x="656229" y="1370420"/>
            <a:ext cx="2400300" cy="1800225"/>
          </a:xfrm>
          <a:prstGeom prst="rect">
            <a:avLst/>
          </a:prstGeom>
        </p:spPr>
      </p:pic>
      <p:pic>
        <p:nvPicPr>
          <p:cNvPr id="12" name="Imagen 11" descr="WhatsApp Image 2021-11-22 at 9.23.34 AM (2)"/>
          <p:cNvPicPr/>
          <p:nvPr/>
        </p:nvPicPr>
        <p:blipFill>
          <a:blip r:embed="rId3"/>
          <a:stretch>
            <a:fillRect/>
          </a:stretch>
        </p:blipFill>
        <p:spPr>
          <a:xfrm>
            <a:off x="3453736" y="1370421"/>
            <a:ext cx="2400300" cy="1800225"/>
          </a:xfrm>
          <a:prstGeom prst="rect">
            <a:avLst/>
          </a:prstGeom>
        </p:spPr>
      </p:pic>
      <p:pic>
        <p:nvPicPr>
          <p:cNvPr id="13" name="Imagen 12" descr="WhatsApp Image 2021-11-22 at 9.23.35 AM"/>
          <p:cNvPicPr/>
          <p:nvPr/>
        </p:nvPicPr>
        <p:blipFill>
          <a:blip r:embed="rId4"/>
          <a:stretch>
            <a:fillRect/>
          </a:stretch>
        </p:blipFill>
        <p:spPr>
          <a:xfrm>
            <a:off x="6251243" y="1388544"/>
            <a:ext cx="2400300" cy="1800225"/>
          </a:xfrm>
          <a:prstGeom prst="rect">
            <a:avLst/>
          </a:prstGeom>
        </p:spPr>
      </p:pic>
      <p:pic>
        <p:nvPicPr>
          <p:cNvPr id="14" name="Imagen 13" descr="WhatsApp Image 2021-11-22 at 9.23.36 AM (1)"/>
          <p:cNvPicPr/>
          <p:nvPr/>
        </p:nvPicPr>
        <p:blipFill>
          <a:blip r:embed="rId5"/>
          <a:stretch>
            <a:fillRect/>
          </a:stretch>
        </p:blipFill>
        <p:spPr>
          <a:xfrm>
            <a:off x="9048750" y="1370422"/>
            <a:ext cx="2400300" cy="1800225"/>
          </a:xfrm>
          <a:prstGeom prst="rect">
            <a:avLst/>
          </a:prstGeom>
        </p:spPr>
      </p:pic>
      <p:pic>
        <p:nvPicPr>
          <p:cNvPr id="5122" name="Imagen 17" descr="WhatsApp Image 2021-11-22 at 9.23.40 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3735" y="3915785"/>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15" descr="WhatsApp Image 2021-11-22 at 9.23.38 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29" y="3915785"/>
            <a:ext cx="2400300" cy="180022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673830" y="1388544"/>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1</a:t>
            </a:r>
          </a:p>
        </p:txBody>
      </p:sp>
      <p:sp>
        <p:nvSpPr>
          <p:cNvPr id="21" name="CuadroTexto 20"/>
          <p:cNvSpPr txBox="1"/>
          <p:nvPr/>
        </p:nvSpPr>
        <p:spPr>
          <a:xfrm>
            <a:off x="673830" y="3915785"/>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2</a:t>
            </a:r>
          </a:p>
        </p:txBody>
      </p:sp>
      <p:sp>
        <p:nvSpPr>
          <p:cNvPr id="22" name="CuadroTexto 21"/>
          <p:cNvSpPr txBox="1"/>
          <p:nvPr/>
        </p:nvSpPr>
        <p:spPr>
          <a:xfrm>
            <a:off x="3456823" y="3915785"/>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2</a:t>
            </a:r>
          </a:p>
        </p:txBody>
      </p:sp>
      <p:sp>
        <p:nvSpPr>
          <p:cNvPr id="24" name="CuadroTexto 23"/>
          <p:cNvSpPr txBox="1"/>
          <p:nvPr/>
        </p:nvSpPr>
        <p:spPr>
          <a:xfrm>
            <a:off x="3456823" y="1373956"/>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1</a:t>
            </a:r>
          </a:p>
        </p:txBody>
      </p:sp>
      <p:sp>
        <p:nvSpPr>
          <p:cNvPr id="28" name="CuadroTexto 27"/>
          <p:cNvSpPr txBox="1"/>
          <p:nvPr/>
        </p:nvSpPr>
        <p:spPr>
          <a:xfrm>
            <a:off x="6250576" y="1388544"/>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1</a:t>
            </a:r>
          </a:p>
        </p:txBody>
      </p:sp>
      <p:sp>
        <p:nvSpPr>
          <p:cNvPr id="30" name="CuadroTexto 29"/>
          <p:cNvSpPr txBox="1"/>
          <p:nvPr/>
        </p:nvSpPr>
        <p:spPr>
          <a:xfrm>
            <a:off x="9048750" y="1363839"/>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Imagen 19" descr="WhatsApp Image 2021-11-22 at 9.23.42 A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223" y="1240549"/>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n 18" descr="WhatsApp Image 2021-11-22 at 9.23.42 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084" y="1240549"/>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20" descr="WhatsApp Image 2021-11-22 at 9.23.47 A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653" y="1240549"/>
            <a:ext cx="2400300"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56343" y="3262361"/>
            <a:ext cx="10648724" cy="564450"/>
          </a:xfrm>
          <a:prstGeom prst="rect">
            <a:avLst/>
          </a:prstGeom>
        </p:spPr>
        <p:txBody>
          <a:bodyPr wrap="square">
            <a:spAutoFit/>
          </a:bodyPr>
          <a:lstStyle/>
          <a:p>
            <a:pPr marL="342900" lvl="0" indent="-342900" algn="ctr">
              <a:lnSpc>
                <a:spcPct val="107000"/>
              </a:lnSpc>
              <a:spcAft>
                <a:spcPts val="0"/>
              </a:spcAft>
              <a:buFont typeface="+mj-lt"/>
              <a:buAutoNum type="arabicPeriod" startAt="3"/>
              <a:tabLst>
                <a:tab pos="838200" algn="l"/>
              </a:tabLst>
            </a:pPr>
            <a:r>
              <a:rPr lang="es-MX" sz="1500" dirty="0">
                <a:latin typeface="Verdana" panose="020B0604030504040204" pitchFamily="34" charset="0"/>
                <a:ea typeface="Calibri" panose="020F0502020204030204" charset="0"/>
                <a:cs typeface="Verdana" panose="020B0604030504040204" pitchFamily="34" charset="0"/>
              </a:rPr>
              <a:t>Pasar los extremos del hilo por el centro de la holgura que se formó al extraer el hilo por el orificio central. </a:t>
            </a:r>
            <a:r>
              <a:rPr lang="es-ES" sz="1500" dirty="0">
                <a:latin typeface="Verdana" panose="020B0604030504040204" pitchFamily="34" charset="0"/>
                <a:ea typeface="Calibri" panose="020F0502020204030204" charset="0"/>
                <a:cs typeface="Verdana" panose="020B0604030504040204" pitchFamily="34" charset="0"/>
              </a:rPr>
              <a:t>Tomar los dos extremos del hilo y hacer doble nudo o nudo falso.</a:t>
            </a:r>
          </a:p>
        </p:txBody>
      </p:sp>
      <p:sp>
        <p:nvSpPr>
          <p:cNvPr id="11" name="CuadroTexto 10"/>
          <p:cNvSpPr txBox="1"/>
          <p:nvPr/>
        </p:nvSpPr>
        <p:spPr>
          <a:xfrm>
            <a:off x="1125084" y="1247611"/>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3</a:t>
            </a:r>
          </a:p>
        </p:txBody>
      </p:sp>
      <p:sp>
        <p:nvSpPr>
          <p:cNvPr id="12" name="CuadroTexto 11"/>
          <p:cNvSpPr txBox="1"/>
          <p:nvPr/>
        </p:nvSpPr>
        <p:spPr>
          <a:xfrm>
            <a:off x="4913653" y="1186775"/>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3</a:t>
            </a:r>
          </a:p>
        </p:txBody>
      </p:sp>
      <p:sp>
        <p:nvSpPr>
          <p:cNvPr id="13" name="CuadroTexto 12"/>
          <p:cNvSpPr txBox="1"/>
          <p:nvPr/>
        </p:nvSpPr>
        <p:spPr>
          <a:xfrm>
            <a:off x="8702223" y="1247611"/>
            <a:ext cx="319314" cy="307777"/>
          </a:xfrm>
          <a:prstGeom prst="rect">
            <a:avLst/>
          </a:prstGeom>
          <a:noFill/>
        </p:spPr>
        <p:txBody>
          <a:bodyPr wrap="square" rtlCol="0">
            <a:spAutoFit/>
          </a:bodyPr>
          <a:lstStyle/>
          <a:p>
            <a:pPr algn="ctr"/>
            <a:r>
              <a:rPr lang="es-MX" sz="1400" dirty="0">
                <a:solidFill>
                  <a:srgbClr val="FFFF00"/>
                </a:solidFill>
                <a:latin typeface="Verdana" panose="020B0604030504040204" pitchFamily="34" charset="0"/>
                <a:ea typeface="Verdana" panose="020B0604030504040204" pitchFamily="34" charset="0"/>
              </a:rPr>
              <a:t>3</a:t>
            </a:r>
          </a:p>
        </p:txBody>
      </p:sp>
      <p:sp>
        <p:nvSpPr>
          <p:cNvPr id="7" name="Rectángulo 6"/>
          <p:cNvSpPr/>
          <p:nvPr/>
        </p:nvSpPr>
        <p:spPr>
          <a:xfrm>
            <a:off x="5641116" y="4993827"/>
            <a:ext cx="2419253" cy="332527"/>
          </a:xfrm>
          <a:prstGeom prst="rect">
            <a:avLst/>
          </a:prstGeom>
        </p:spPr>
        <p:txBody>
          <a:bodyPr wrap="none">
            <a:spAutoFit/>
          </a:bodyPr>
          <a:lstStyle/>
          <a:p>
            <a:pPr algn="ctr">
              <a:lnSpc>
                <a:spcPct val="107000"/>
              </a:lnSpc>
              <a:tabLst>
                <a:tab pos="838200" algn="l"/>
              </a:tabLst>
            </a:pPr>
            <a:r>
              <a:rPr lang="es-ES" sz="1600" dirty="0">
                <a:latin typeface="Verdana" panose="020B0604030504040204" pitchFamily="34" charset="0"/>
                <a:ea typeface="Verdana" panose="020B0604030504040204" pitchFamily="34" charset="0"/>
              </a:rPr>
              <a:t>EXPEDIENTE COSIDO</a:t>
            </a:r>
            <a:endParaRPr lang="es-MX" sz="1600" dirty="0">
              <a:latin typeface="Verdana" panose="020B0604030504040204" pitchFamily="34" charset="0"/>
              <a:ea typeface="Verdana" panose="020B0604030504040204" pitchFamily="34" charset="0"/>
            </a:endParaRPr>
          </a:p>
        </p:txBody>
      </p:sp>
      <p:pic>
        <p:nvPicPr>
          <p:cNvPr id="15" name="Imagen 14" descr="WhatsApp Image 2021-11-22 at 9.24.43 AM"/>
          <p:cNvPicPr/>
          <p:nvPr/>
        </p:nvPicPr>
        <p:blipFill>
          <a:blip r:embed="rId5"/>
          <a:stretch>
            <a:fillRect/>
          </a:stretch>
        </p:blipFill>
        <p:spPr>
          <a:xfrm>
            <a:off x="3256053" y="4244975"/>
            <a:ext cx="2399665" cy="18002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1404" y="1249063"/>
            <a:ext cx="11556670" cy="337185"/>
          </a:xfrm>
          <a:prstGeom prst="rect">
            <a:avLst/>
          </a:prstGeom>
          <a:noFill/>
        </p:spPr>
        <p:txBody>
          <a:bodyPr wrap="square" rtlCol="0">
            <a:spAutoFit/>
          </a:bodyPr>
          <a:lstStyle/>
          <a:p>
            <a:pPr algn="just"/>
            <a:r>
              <a:rPr lang="es-MX" sz="1600" b="1" dirty="0">
                <a:solidFill>
                  <a:srgbClr val="C00000"/>
                </a:solidFill>
                <a:latin typeface="Verdana" panose="020B0604030504040204" pitchFamily="34" charset="0"/>
                <a:ea typeface="Verdana" panose="020B0604030504040204" pitchFamily="34" charset="0"/>
              </a:rPr>
              <a:t>QUINTO. Clasificación de los expedientes</a:t>
            </a:r>
          </a:p>
        </p:txBody>
      </p:sp>
      <p:sp>
        <p:nvSpPr>
          <p:cNvPr id="5" name="Rectángulo 4"/>
          <p:cNvSpPr/>
          <p:nvPr/>
        </p:nvSpPr>
        <p:spPr>
          <a:xfrm>
            <a:off x="326923" y="1780273"/>
            <a:ext cx="5070987" cy="1323439"/>
          </a:xfrm>
          <a:prstGeom prst="rect">
            <a:avLst/>
          </a:prstGeom>
        </p:spPr>
        <p:txBody>
          <a:bodyPr wrap="square">
            <a:spAutoFit/>
          </a:bodyPr>
          <a:lstStyle/>
          <a:p>
            <a:pPr algn="just"/>
            <a:r>
              <a:rPr lang="es-ES" sz="1600" dirty="0">
                <a:latin typeface="Verdana" panose="020B0604030504040204" pitchFamily="34" charset="0"/>
                <a:ea typeface="Verdana" panose="020B0604030504040204" pitchFamily="34" charset="0"/>
              </a:rPr>
              <a:t>Se entiende por </a:t>
            </a:r>
            <a:r>
              <a:rPr lang="es-ES" sz="1600" b="1" dirty="0">
                <a:latin typeface="Verdana" panose="020B0604030504040204" pitchFamily="34" charset="0"/>
                <a:ea typeface="Verdana" panose="020B0604030504040204" pitchFamily="34" charset="0"/>
              </a:rPr>
              <a:t>clasificar</a:t>
            </a:r>
            <a:r>
              <a:rPr lang="es-ES" sz="1600" dirty="0">
                <a:latin typeface="Verdana" panose="020B0604030504040204" pitchFamily="34" charset="0"/>
                <a:ea typeface="Verdana" panose="020B0604030504040204" pitchFamily="34" charset="0"/>
              </a:rPr>
              <a:t>:</a:t>
            </a:r>
          </a:p>
          <a:p>
            <a:pPr algn="just"/>
            <a:endParaRPr lang="es-ES" sz="1600" dirty="0">
              <a:latin typeface="Verdana" panose="020B0604030504040204" pitchFamily="34" charset="0"/>
              <a:ea typeface="Verdana" panose="020B0604030504040204" pitchFamily="34" charset="0"/>
            </a:endParaRPr>
          </a:p>
          <a:p>
            <a:pPr algn="just"/>
            <a:r>
              <a:rPr lang="es-ES" sz="1600" dirty="0">
                <a:latin typeface="Verdana" panose="020B0604030504040204" pitchFamily="34" charset="0"/>
                <a:ea typeface="Verdana" panose="020B0604030504040204" pitchFamily="34" charset="0"/>
              </a:rPr>
              <a:t>A la operación intelectual de agrupar jerárquicamente los expedientes en los niveles archivísticos correspondientes.</a:t>
            </a:r>
            <a:endParaRPr lang="es-MX" sz="1600" dirty="0">
              <a:latin typeface="Verdana" panose="020B0604030504040204" pitchFamily="34" charset="0"/>
              <a:ea typeface="Verdana" panose="020B0604030504040204" pitchFamily="34" charset="0"/>
            </a:endParaRPr>
          </a:p>
        </p:txBody>
      </p:sp>
      <p:sp>
        <p:nvSpPr>
          <p:cNvPr id="6" name="Rectángulo 5"/>
          <p:cNvSpPr/>
          <p:nvPr/>
        </p:nvSpPr>
        <p:spPr>
          <a:xfrm>
            <a:off x="7109952" y="1948211"/>
            <a:ext cx="4242435" cy="1077218"/>
          </a:xfrm>
          <a:prstGeom prst="rect">
            <a:avLst/>
          </a:prstGeom>
        </p:spPr>
        <p:txBody>
          <a:bodyPr wrap="square">
            <a:spAutoFit/>
          </a:bodyPr>
          <a:lstStyle/>
          <a:p>
            <a:pPr algn="just"/>
            <a:r>
              <a:rPr lang="es-MX" sz="1600" b="1" dirty="0">
                <a:latin typeface="Verdana" panose="020B0604030504040204" pitchFamily="34" charset="0"/>
                <a:ea typeface="Verdana" panose="020B0604030504040204" pitchFamily="34" charset="0"/>
              </a:rPr>
              <a:t>Fondo: </a:t>
            </a:r>
            <a:r>
              <a:rPr lang="es-ES" sz="1600" dirty="0">
                <a:latin typeface="Verdana" panose="020B0604030504040204" pitchFamily="34" charset="0"/>
                <a:ea typeface="Verdana" panose="020B0604030504040204" pitchFamily="34" charset="0"/>
              </a:rPr>
              <a:t>Conjunto de documentos producidos orgánicamente por un sujeto obligado que se identifica con el nombre de este último.</a:t>
            </a:r>
            <a:endParaRPr lang="es-MX" sz="1600" dirty="0">
              <a:latin typeface="Verdana" panose="020B0604030504040204" pitchFamily="34" charset="0"/>
              <a:ea typeface="Verdana" panose="020B0604030504040204" pitchFamily="34" charset="0"/>
            </a:endParaRPr>
          </a:p>
        </p:txBody>
      </p:sp>
      <p:sp>
        <p:nvSpPr>
          <p:cNvPr id="7" name="Rectángulo 6"/>
          <p:cNvSpPr/>
          <p:nvPr/>
        </p:nvSpPr>
        <p:spPr>
          <a:xfrm>
            <a:off x="7479983" y="3386635"/>
            <a:ext cx="4242435" cy="1077218"/>
          </a:xfrm>
          <a:prstGeom prst="rect">
            <a:avLst/>
          </a:prstGeom>
        </p:spPr>
        <p:txBody>
          <a:bodyPr wrap="square">
            <a:spAutoFit/>
          </a:bodyPr>
          <a:lstStyle/>
          <a:p>
            <a:pPr algn="just"/>
            <a:r>
              <a:rPr lang="es-ES" sz="1600" b="1" dirty="0">
                <a:latin typeface="Verdana" panose="020B0604030504040204" pitchFamily="34" charset="0"/>
                <a:ea typeface="Verdana" panose="020B0604030504040204" pitchFamily="34" charset="0"/>
              </a:rPr>
              <a:t>Sección: </a:t>
            </a:r>
            <a:r>
              <a:rPr lang="es-ES" sz="1600" dirty="0">
                <a:latin typeface="Verdana" panose="020B0604030504040204" pitchFamily="34" charset="0"/>
                <a:ea typeface="Verdana" panose="020B0604030504040204" pitchFamily="34" charset="0"/>
              </a:rPr>
              <a:t>Divisiones del fondo basadas en las atribuciones y funciones del sujeto obligado de conformidad al marco jurídico aplicable </a:t>
            </a:r>
          </a:p>
        </p:txBody>
      </p:sp>
      <p:sp>
        <p:nvSpPr>
          <p:cNvPr id="8" name="Rectángulo 7"/>
          <p:cNvSpPr/>
          <p:nvPr/>
        </p:nvSpPr>
        <p:spPr>
          <a:xfrm>
            <a:off x="7746775" y="4857073"/>
            <a:ext cx="4151302" cy="1077218"/>
          </a:xfrm>
          <a:prstGeom prst="rect">
            <a:avLst/>
          </a:prstGeom>
        </p:spPr>
        <p:txBody>
          <a:bodyPr wrap="square">
            <a:spAutoFit/>
          </a:bodyPr>
          <a:lstStyle/>
          <a:p>
            <a:pPr algn="just"/>
            <a:r>
              <a:rPr lang="es-ES" sz="1600" b="1" dirty="0">
                <a:latin typeface="Verdana" panose="020B0604030504040204" pitchFamily="34" charset="0"/>
                <a:ea typeface="Verdana" panose="020B0604030504040204" pitchFamily="34" charset="0"/>
              </a:rPr>
              <a:t>Serie: </a:t>
            </a:r>
            <a:r>
              <a:rPr lang="es-ES" sz="1600" dirty="0">
                <a:latin typeface="Verdana" panose="020B0604030504040204" pitchFamily="34" charset="0"/>
                <a:ea typeface="Verdana" panose="020B0604030504040204" pitchFamily="34" charset="0"/>
              </a:rPr>
              <a:t>División de la sección que agrupa a los expedientes producidos en el desarrollo de un mismo proceso  administrativo </a:t>
            </a:r>
            <a:endParaRPr lang="es-MX" sz="1600" dirty="0">
              <a:latin typeface="Verdana" panose="020B0604030504040204" pitchFamily="34" charset="0"/>
              <a:ea typeface="Verdana" panose="020B0604030504040204" pitchFamily="34" charset="0"/>
            </a:endParaRPr>
          </a:p>
        </p:txBody>
      </p:sp>
      <p:cxnSp>
        <p:nvCxnSpPr>
          <p:cNvPr id="10" name="Conector recto 9"/>
          <p:cNvCxnSpPr/>
          <p:nvPr/>
        </p:nvCxnSpPr>
        <p:spPr>
          <a:xfrm>
            <a:off x="8807245" y="2983963"/>
            <a:ext cx="0" cy="253915"/>
          </a:xfrm>
          <a:prstGeom prst="line">
            <a:avLst/>
          </a:prstGeom>
        </p:spPr>
        <p:style>
          <a:lnRef idx="2">
            <a:schemeClr val="dk1"/>
          </a:lnRef>
          <a:fillRef idx="0">
            <a:schemeClr val="dk1"/>
          </a:fillRef>
          <a:effectRef idx="1">
            <a:schemeClr val="dk1"/>
          </a:effectRef>
          <a:fontRef idx="minor">
            <a:schemeClr val="tx1"/>
          </a:fontRef>
        </p:style>
      </p:cxnSp>
      <p:cxnSp>
        <p:nvCxnSpPr>
          <p:cNvPr id="15" name="Conector recto de flecha 14"/>
          <p:cNvCxnSpPr/>
          <p:nvPr/>
        </p:nvCxnSpPr>
        <p:spPr>
          <a:xfrm>
            <a:off x="6091084" y="2171094"/>
            <a:ext cx="101886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recto de flecha 16"/>
          <p:cNvCxnSpPr/>
          <p:nvPr/>
        </p:nvCxnSpPr>
        <p:spPr>
          <a:xfrm>
            <a:off x="6861030" y="3562358"/>
            <a:ext cx="6189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ector recto 19"/>
          <p:cNvCxnSpPr/>
          <p:nvPr/>
        </p:nvCxnSpPr>
        <p:spPr>
          <a:xfrm>
            <a:off x="6861030" y="3237878"/>
            <a:ext cx="1946215" cy="0"/>
          </a:xfrm>
          <a:prstGeom prst="line">
            <a:avLst/>
          </a:prstGeom>
        </p:spPr>
        <p:style>
          <a:lnRef idx="2">
            <a:schemeClr val="dk1"/>
          </a:lnRef>
          <a:fillRef idx="0">
            <a:schemeClr val="dk1"/>
          </a:fillRef>
          <a:effectRef idx="1">
            <a:schemeClr val="dk1"/>
          </a:effectRef>
          <a:fontRef idx="minor">
            <a:schemeClr val="tx1"/>
          </a:fontRef>
        </p:style>
      </p:cxnSp>
      <p:cxnSp>
        <p:nvCxnSpPr>
          <p:cNvPr id="22" name="Conector recto 21"/>
          <p:cNvCxnSpPr/>
          <p:nvPr/>
        </p:nvCxnSpPr>
        <p:spPr>
          <a:xfrm>
            <a:off x="6861030" y="3237878"/>
            <a:ext cx="0" cy="324480"/>
          </a:xfrm>
          <a:prstGeom prst="line">
            <a:avLst/>
          </a:prstGeom>
        </p:spPr>
        <p:style>
          <a:lnRef idx="2">
            <a:schemeClr val="dk1"/>
          </a:lnRef>
          <a:fillRef idx="0">
            <a:schemeClr val="dk1"/>
          </a:fillRef>
          <a:effectRef idx="1">
            <a:schemeClr val="dk1"/>
          </a:effectRef>
          <a:fontRef idx="minor">
            <a:schemeClr val="tx1"/>
          </a:fontRef>
        </p:style>
      </p:cxnSp>
      <p:cxnSp>
        <p:nvCxnSpPr>
          <p:cNvPr id="23" name="Conector recto 22"/>
          <p:cNvCxnSpPr/>
          <p:nvPr/>
        </p:nvCxnSpPr>
        <p:spPr>
          <a:xfrm>
            <a:off x="9133687" y="4413851"/>
            <a:ext cx="0" cy="253915"/>
          </a:xfrm>
          <a:prstGeom prst="line">
            <a:avLst/>
          </a:prstGeom>
        </p:spPr>
        <p:style>
          <a:lnRef idx="2">
            <a:schemeClr val="dk1"/>
          </a:lnRef>
          <a:fillRef idx="0">
            <a:schemeClr val="dk1"/>
          </a:fillRef>
          <a:effectRef idx="1">
            <a:schemeClr val="dk1"/>
          </a:effectRef>
          <a:fontRef idx="minor">
            <a:schemeClr val="tx1"/>
          </a:fontRef>
        </p:style>
      </p:cxnSp>
      <p:cxnSp>
        <p:nvCxnSpPr>
          <p:cNvPr id="24" name="Conector recto de flecha 23"/>
          <p:cNvCxnSpPr/>
          <p:nvPr/>
        </p:nvCxnSpPr>
        <p:spPr>
          <a:xfrm>
            <a:off x="7170506" y="5021743"/>
            <a:ext cx="6189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ector recto 24"/>
          <p:cNvCxnSpPr/>
          <p:nvPr/>
        </p:nvCxnSpPr>
        <p:spPr>
          <a:xfrm>
            <a:off x="7170506" y="4667766"/>
            <a:ext cx="1946215" cy="0"/>
          </a:xfrm>
          <a:prstGeom prst="line">
            <a:avLst/>
          </a:prstGeom>
        </p:spPr>
        <p:style>
          <a:lnRef idx="2">
            <a:schemeClr val="dk1"/>
          </a:lnRef>
          <a:fillRef idx="0">
            <a:schemeClr val="dk1"/>
          </a:fillRef>
          <a:effectRef idx="1">
            <a:schemeClr val="dk1"/>
          </a:effectRef>
          <a:fontRef idx="minor">
            <a:schemeClr val="tx1"/>
          </a:fontRef>
        </p:style>
      </p:cxnSp>
      <p:cxnSp>
        <p:nvCxnSpPr>
          <p:cNvPr id="26" name="Conector recto 25"/>
          <p:cNvCxnSpPr/>
          <p:nvPr/>
        </p:nvCxnSpPr>
        <p:spPr>
          <a:xfrm>
            <a:off x="7170506" y="4667766"/>
            <a:ext cx="0" cy="353977"/>
          </a:xfrm>
          <a:prstGeom prst="line">
            <a:avLst/>
          </a:prstGeom>
        </p:spPr>
        <p:style>
          <a:lnRef idx="2">
            <a:schemeClr val="dk1"/>
          </a:lnRef>
          <a:fillRef idx="0">
            <a:schemeClr val="dk1"/>
          </a:fillRef>
          <a:effectRef idx="1">
            <a:schemeClr val="dk1"/>
          </a:effectRef>
          <a:fontRef idx="minor">
            <a:schemeClr val="tx1"/>
          </a:fontRef>
        </p:style>
      </p:cxnSp>
      <p:cxnSp>
        <p:nvCxnSpPr>
          <p:cNvPr id="28" name="Conector recto 27"/>
          <p:cNvCxnSpPr/>
          <p:nvPr/>
        </p:nvCxnSpPr>
        <p:spPr>
          <a:xfrm>
            <a:off x="6091084" y="2171094"/>
            <a:ext cx="0" cy="310570"/>
          </a:xfrm>
          <a:prstGeom prst="line">
            <a:avLst/>
          </a:prstGeom>
        </p:spPr>
        <p:style>
          <a:lnRef idx="2">
            <a:schemeClr val="dk1"/>
          </a:lnRef>
          <a:fillRef idx="0">
            <a:schemeClr val="dk1"/>
          </a:fillRef>
          <a:effectRef idx="1">
            <a:schemeClr val="dk1"/>
          </a:effectRef>
          <a:fontRef idx="minor">
            <a:schemeClr val="tx1"/>
          </a:fontRef>
        </p:style>
      </p:cxnSp>
      <p:cxnSp>
        <p:nvCxnSpPr>
          <p:cNvPr id="30" name="Conector recto 29"/>
          <p:cNvCxnSpPr>
            <a:cxnSpLocks/>
          </p:cNvCxnSpPr>
          <p:nvPr/>
        </p:nvCxnSpPr>
        <p:spPr>
          <a:xfrm>
            <a:off x="5398465" y="2476923"/>
            <a:ext cx="692619" cy="4741"/>
          </a:xfrm>
          <a:prstGeom prst="line">
            <a:avLst/>
          </a:prstGeom>
        </p:spPr>
        <p:style>
          <a:lnRef idx="2">
            <a:schemeClr val="dk1"/>
          </a:lnRef>
          <a:fillRef idx="0">
            <a:schemeClr val="dk1"/>
          </a:fillRef>
          <a:effectRef idx="1">
            <a:schemeClr val="dk1"/>
          </a:effectRef>
          <a:fontRef idx="minor">
            <a:schemeClr val="tx1"/>
          </a:fontRef>
        </p:style>
      </p:cxnSp>
      <p:grpSp>
        <p:nvGrpSpPr>
          <p:cNvPr id="32" name="Grupo 31"/>
          <p:cNvGrpSpPr/>
          <p:nvPr/>
        </p:nvGrpSpPr>
        <p:grpSpPr>
          <a:xfrm>
            <a:off x="3321549" y="2787493"/>
            <a:ext cx="2880000" cy="3240000"/>
            <a:chOff x="4809919" y="779605"/>
            <a:chExt cx="3303673" cy="4307892"/>
          </a:xfrm>
        </p:grpSpPr>
        <p:pic>
          <p:nvPicPr>
            <p:cNvPr id="33" name="Imagen 32"/>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l="17297" t="22707" r="18730" b="22323"/>
            <a:stretch>
              <a:fillRect/>
            </a:stretch>
          </p:blipFill>
          <p:spPr>
            <a:xfrm>
              <a:off x="6271143" y="779605"/>
              <a:ext cx="1842449" cy="1583140"/>
            </a:xfrm>
            <a:prstGeom prst="rect">
              <a:avLst/>
            </a:prstGeom>
          </p:spPr>
        </p:pic>
        <p:pic>
          <p:nvPicPr>
            <p:cNvPr id="34" name="Imagen 33"/>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l="15293" t="11195" r="15930" b="28148"/>
            <a:stretch>
              <a:fillRect/>
            </a:stretch>
          </p:blipFill>
          <p:spPr>
            <a:xfrm>
              <a:off x="4809919" y="2872794"/>
              <a:ext cx="1080000" cy="952500"/>
            </a:xfrm>
            <a:prstGeom prst="rect">
              <a:avLst/>
            </a:prstGeom>
          </p:spPr>
        </p:pic>
        <p:pic>
          <p:nvPicPr>
            <p:cNvPr id="35" name="Imagen 34"/>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l="15293" t="11195" r="15930" b="28148"/>
            <a:stretch>
              <a:fillRect/>
            </a:stretch>
          </p:blipFill>
          <p:spPr>
            <a:xfrm>
              <a:off x="6652367" y="2810572"/>
              <a:ext cx="1080000" cy="952500"/>
            </a:xfrm>
            <a:prstGeom prst="rect">
              <a:avLst/>
            </a:prstGeom>
          </p:spPr>
        </p:pic>
        <p:pic>
          <p:nvPicPr>
            <p:cNvPr id="36" name="Imagen 35"/>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l="15293" t="11195" r="15930" b="28148"/>
            <a:stretch>
              <a:fillRect/>
            </a:stretch>
          </p:blipFill>
          <p:spPr>
            <a:xfrm>
              <a:off x="5731143" y="2872794"/>
              <a:ext cx="1080000" cy="952500"/>
            </a:xfrm>
            <a:prstGeom prst="rect">
              <a:avLst/>
            </a:prstGeom>
          </p:spPr>
        </p:pic>
        <p:pic>
          <p:nvPicPr>
            <p:cNvPr id="37" name="Picture 2" descr="Resultado de imagen para icono expediente"/>
            <p:cNvPicPr>
              <a:picLocks noChangeAspect="1" noChangeArrowheads="1"/>
            </p:cNvPicPr>
            <p:nvPr/>
          </p:nvPicPr>
          <p:blipFill>
            <a:blip r:embed="rId4">
              <a:clrChange>
                <a:clrFrom>
                  <a:srgbClr val="000000">
                    <a:alpha val="5098"/>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0613" y="4295497"/>
              <a:ext cx="792000" cy="7920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Conector recto 37"/>
            <p:cNvCxnSpPr/>
            <p:nvPr/>
          </p:nvCxnSpPr>
          <p:spPr>
            <a:xfrm>
              <a:off x="5349918" y="2540165"/>
              <a:ext cx="1842449" cy="0"/>
            </a:xfrm>
            <a:prstGeom prst="line">
              <a:avLst/>
            </a:prstGeom>
          </p:spPr>
          <p:style>
            <a:lnRef idx="2">
              <a:schemeClr val="dk1"/>
            </a:lnRef>
            <a:fillRef idx="0">
              <a:schemeClr val="dk1"/>
            </a:fillRef>
            <a:effectRef idx="1">
              <a:schemeClr val="dk1"/>
            </a:effectRef>
            <a:fontRef idx="minor">
              <a:schemeClr val="tx1"/>
            </a:fontRef>
          </p:style>
        </p:cxnSp>
        <p:cxnSp>
          <p:nvCxnSpPr>
            <p:cNvPr id="39" name="Conector recto 38"/>
            <p:cNvCxnSpPr>
              <a:endCxn id="34" idx="0"/>
            </p:cNvCxnSpPr>
            <p:nvPr/>
          </p:nvCxnSpPr>
          <p:spPr>
            <a:xfrm>
              <a:off x="5349918" y="2540165"/>
              <a:ext cx="1" cy="332629"/>
            </a:xfrm>
            <a:prstGeom prst="line">
              <a:avLst/>
            </a:prstGeom>
          </p:spPr>
          <p:style>
            <a:lnRef idx="2">
              <a:schemeClr val="dk1"/>
            </a:lnRef>
            <a:fillRef idx="0">
              <a:schemeClr val="dk1"/>
            </a:fillRef>
            <a:effectRef idx="1">
              <a:schemeClr val="dk1"/>
            </a:effectRef>
            <a:fontRef idx="minor">
              <a:schemeClr val="tx1"/>
            </a:fontRef>
          </p:style>
        </p:cxnSp>
        <p:cxnSp>
          <p:nvCxnSpPr>
            <p:cNvPr id="40" name="Conector recto 39"/>
            <p:cNvCxnSpPr/>
            <p:nvPr/>
          </p:nvCxnSpPr>
          <p:spPr>
            <a:xfrm>
              <a:off x="6271143" y="2540165"/>
              <a:ext cx="1" cy="332629"/>
            </a:xfrm>
            <a:prstGeom prst="line">
              <a:avLst/>
            </a:prstGeom>
          </p:spPr>
          <p:style>
            <a:lnRef idx="2">
              <a:schemeClr val="dk1"/>
            </a:lnRef>
            <a:fillRef idx="0">
              <a:schemeClr val="dk1"/>
            </a:fillRef>
            <a:effectRef idx="1">
              <a:schemeClr val="dk1"/>
            </a:effectRef>
            <a:fontRef idx="minor">
              <a:schemeClr val="tx1"/>
            </a:fontRef>
          </p:style>
        </p:cxnSp>
        <p:cxnSp>
          <p:nvCxnSpPr>
            <p:cNvPr id="41" name="Conector recto 40"/>
            <p:cNvCxnSpPr/>
            <p:nvPr/>
          </p:nvCxnSpPr>
          <p:spPr>
            <a:xfrm>
              <a:off x="7192367" y="2227542"/>
              <a:ext cx="0" cy="614142"/>
            </a:xfrm>
            <a:prstGeom prst="line">
              <a:avLst/>
            </a:prstGeom>
          </p:spPr>
          <p:style>
            <a:lnRef idx="2">
              <a:schemeClr val="dk1"/>
            </a:lnRef>
            <a:fillRef idx="0">
              <a:schemeClr val="dk1"/>
            </a:fillRef>
            <a:effectRef idx="1">
              <a:schemeClr val="dk1"/>
            </a:effectRef>
            <a:fontRef idx="minor">
              <a:schemeClr val="tx1"/>
            </a:fontRef>
          </p:style>
        </p:cxnSp>
        <p:cxnSp>
          <p:nvCxnSpPr>
            <p:cNvPr id="42" name="Conector recto 41"/>
            <p:cNvCxnSpPr/>
            <p:nvPr/>
          </p:nvCxnSpPr>
          <p:spPr>
            <a:xfrm>
              <a:off x="5349918" y="3980330"/>
              <a:ext cx="1842449" cy="0"/>
            </a:xfrm>
            <a:prstGeom prst="line">
              <a:avLst/>
            </a:prstGeom>
          </p:spPr>
          <p:style>
            <a:lnRef idx="2">
              <a:schemeClr val="dk1"/>
            </a:lnRef>
            <a:fillRef idx="0">
              <a:schemeClr val="dk1"/>
            </a:fillRef>
            <a:effectRef idx="1">
              <a:schemeClr val="dk1"/>
            </a:effectRef>
            <a:fontRef idx="minor">
              <a:schemeClr val="tx1"/>
            </a:fontRef>
          </p:style>
        </p:cxnSp>
        <p:cxnSp>
          <p:nvCxnSpPr>
            <p:cNvPr id="43" name="Conector recto 42"/>
            <p:cNvCxnSpPr/>
            <p:nvPr/>
          </p:nvCxnSpPr>
          <p:spPr>
            <a:xfrm>
              <a:off x="5349918" y="3980330"/>
              <a:ext cx="1" cy="332629"/>
            </a:xfrm>
            <a:prstGeom prst="line">
              <a:avLst/>
            </a:prstGeom>
          </p:spPr>
          <p:style>
            <a:lnRef idx="2">
              <a:schemeClr val="dk1"/>
            </a:lnRef>
            <a:fillRef idx="0">
              <a:schemeClr val="dk1"/>
            </a:fillRef>
            <a:effectRef idx="1">
              <a:schemeClr val="dk1"/>
            </a:effectRef>
            <a:fontRef idx="minor">
              <a:schemeClr val="tx1"/>
            </a:fontRef>
          </p:style>
        </p:cxnSp>
        <p:cxnSp>
          <p:nvCxnSpPr>
            <p:cNvPr id="44" name="Conector recto 43"/>
            <p:cNvCxnSpPr/>
            <p:nvPr/>
          </p:nvCxnSpPr>
          <p:spPr>
            <a:xfrm>
              <a:off x="6271143" y="3980330"/>
              <a:ext cx="1" cy="332629"/>
            </a:xfrm>
            <a:prstGeom prst="line">
              <a:avLst/>
            </a:prstGeom>
          </p:spPr>
          <p:style>
            <a:lnRef idx="2">
              <a:schemeClr val="dk1"/>
            </a:lnRef>
            <a:fillRef idx="0">
              <a:schemeClr val="dk1"/>
            </a:fillRef>
            <a:effectRef idx="1">
              <a:schemeClr val="dk1"/>
            </a:effectRef>
            <a:fontRef idx="minor">
              <a:schemeClr val="tx1"/>
            </a:fontRef>
          </p:style>
        </p:cxnSp>
        <p:cxnSp>
          <p:nvCxnSpPr>
            <p:cNvPr id="45" name="Conector recto 44"/>
            <p:cNvCxnSpPr/>
            <p:nvPr/>
          </p:nvCxnSpPr>
          <p:spPr>
            <a:xfrm>
              <a:off x="7192367" y="3598140"/>
              <a:ext cx="0" cy="697357"/>
            </a:xfrm>
            <a:prstGeom prst="line">
              <a:avLst/>
            </a:prstGeom>
          </p:spPr>
          <p:style>
            <a:lnRef idx="2">
              <a:schemeClr val="dk1"/>
            </a:lnRef>
            <a:fillRef idx="0">
              <a:schemeClr val="dk1"/>
            </a:fillRef>
            <a:effectRef idx="1">
              <a:schemeClr val="dk1"/>
            </a:effectRef>
            <a:fontRef idx="minor">
              <a:schemeClr val="tx1"/>
            </a:fontRef>
          </p:style>
        </p:cxnSp>
        <p:pic>
          <p:nvPicPr>
            <p:cNvPr id="46" name="Picture 2" descr="Resultado de imagen para icono expediente"/>
            <p:cNvPicPr>
              <a:picLocks noChangeAspect="1" noChangeArrowheads="1"/>
            </p:cNvPicPr>
            <p:nvPr/>
          </p:nvPicPr>
          <p:blipFill>
            <a:blip r:embed="rId4">
              <a:clrChange>
                <a:clrFrom>
                  <a:srgbClr val="000000">
                    <a:alpha val="5098"/>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9919" y="4284685"/>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Resultado de imagen para icono expediente"/>
            <p:cNvPicPr>
              <a:picLocks noChangeAspect="1" noChangeArrowheads="1"/>
            </p:cNvPicPr>
            <p:nvPr/>
          </p:nvPicPr>
          <p:blipFill>
            <a:blip r:embed="rId4">
              <a:clrChange>
                <a:clrFrom>
                  <a:srgbClr val="000000">
                    <a:alpha val="5098"/>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6367" y="4286273"/>
              <a:ext cx="792000" cy="792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74842992"/>
              </p:ext>
            </p:extLst>
          </p:nvPr>
        </p:nvGraphicFramePr>
        <p:xfrm>
          <a:off x="364490" y="796290"/>
          <a:ext cx="1146302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 de texto 3"/>
          <p:cNvSpPr txBox="1"/>
          <p:nvPr/>
        </p:nvSpPr>
        <p:spPr>
          <a:xfrm>
            <a:off x="3207385" y="796290"/>
            <a:ext cx="8025765" cy="337185"/>
          </a:xfrm>
          <a:prstGeom prst="rect">
            <a:avLst/>
          </a:prstGeom>
          <a:noFill/>
        </p:spPr>
        <p:txBody>
          <a:bodyPr wrap="square" rtlCol="0">
            <a:spAutoFit/>
          </a:bodyPr>
          <a:lstStyle/>
          <a:p>
            <a:pPr algn="ctr"/>
            <a:r>
              <a:rPr lang="es-MX" altLang="en-US" sz="1600" b="1" dirty="0">
                <a:latin typeface="Verdana" panose="020B0604030504040204" pitchFamily="34" charset="0"/>
                <a:cs typeface="Verdana" panose="020B0604030504040204" pitchFamily="34" charset="0"/>
              </a:rPr>
              <a:t>Actividades para clasificar los expedientes.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CAD8B2-48B0-41FD-9CD4-36B534CCF586}"/>
              </a:ext>
            </a:extLst>
          </p:cNvPr>
          <p:cNvSpPr txBox="1"/>
          <p:nvPr/>
        </p:nvSpPr>
        <p:spPr>
          <a:xfrm>
            <a:off x="1058779" y="1521674"/>
            <a:ext cx="10651958" cy="553998"/>
          </a:xfrm>
          <a:prstGeom prst="rect">
            <a:avLst/>
          </a:prstGeom>
          <a:noFill/>
        </p:spPr>
        <p:txBody>
          <a:bodyPr wrap="square" rtlCol="0">
            <a:spAutoFit/>
          </a:bodyPr>
          <a:lstStyle/>
          <a:p>
            <a:pPr algn="ctr"/>
            <a:r>
              <a:rPr lang="es-MX" sz="1500" dirty="0">
                <a:latin typeface="Verdana" panose="020B0604030504040204" pitchFamily="34" charset="0"/>
                <a:ea typeface="Verdana" panose="020B0604030504040204" pitchFamily="34" charset="0"/>
              </a:rPr>
              <a:t>Es importante identificar los procedimientos que se pueden clasificar con la serie documental, para ello podemos consultar los registros de series documentales</a:t>
            </a:r>
          </a:p>
        </p:txBody>
      </p:sp>
      <p:graphicFrame>
        <p:nvGraphicFramePr>
          <p:cNvPr id="5" name="Tabla 5">
            <a:extLst>
              <a:ext uri="{FF2B5EF4-FFF2-40B4-BE49-F238E27FC236}">
                <a16:creationId xmlns:a16="http://schemas.microsoft.com/office/drawing/2014/main" id="{E87A947F-BC1A-4085-BDE9-1B8D66D5D544}"/>
              </a:ext>
            </a:extLst>
          </p:cNvPr>
          <p:cNvGraphicFramePr>
            <a:graphicFrameLocks noGrp="1"/>
          </p:cNvGraphicFramePr>
          <p:nvPr>
            <p:extLst>
              <p:ext uri="{D42A27DB-BD31-4B8C-83A1-F6EECF244321}">
                <p14:modId xmlns:p14="http://schemas.microsoft.com/office/powerpoint/2010/main" val="2990740452"/>
              </p:ext>
            </p:extLst>
          </p:nvPr>
        </p:nvGraphicFramePr>
        <p:xfrm>
          <a:off x="1721851" y="2518611"/>
          <a:ext cx="9379285" cy="2524760"/>
        </p:xfrm>
        <a:graphic>
          <a:graphicData uri="http://schemas.openxmlformats.org/drawingml/2006/table">
            <a:tbl>
              <a:tblPr firstRow="1" bandRow="1">
                <a:tableStyleId>{93296810-A885-4BE3-A3E7-6D5BEEA58F35}</a:tableStyleId>
              </a:tblPr>
              <a:tblGrid>
                <a:gridCol w="2962444">
                  <a:extLst>
                    <a:ext uri="{9D8B030D-6E8A-4147-A177-3AD203B41FA5}">
                      <a16:colId xmlns:a16="http://schemas.microsoft.com/office/drawing/2014/main" val="2718442499"/>
                    </a:ext>
                  </a:extLst>
                </a:gridCol>
                <a:gridCol w="6416841">
                  <a:extLst>
                    <a:ext uri="{9D8B030D-6E8A-4147-A177-3AD203B41FA5}">
                      <a16:colId xmlns:a16="http://schemas.microsoft.com/office/drawing/2014/main" val="2102758372"/>
                    </a:ext>
                  </a:extLst>
                </a:gridCol>
              </a:tblGrid>
              <a:tr h="222267">
                <a:tc>
                  <a:txBody>
                    <a:bodyPr/>
                    <a:lstStyle/>
                    <a:p>
                      <a:r>
                        <a:rPr lang="es-MX" sz="1500" b="1" dirty="0">
                          <a:solidFill>
                            <a:schemeClr val="tx1"/>
                          </a:solidFill>
                          <a:latin typeface="Verdana" panose="020B0604030504040204" pitchFamily="34" charset="0"/>
                          <a:ea typeface="Verdana" panose="020B0604030504040204" pitchFamily="34" charset="0"/>
                        </a:rPr>
                        <a:t>Unidad administrativa: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s-MX" sz="1500" b="0" dirty="0">
                          <a:solidFill>
                            <a:schemeClr val="tx1"/>
                          </a:solidFill>
                          <a:latin typeface="Verdana" panose="020B0604030504040204" pitchFamily="34" charset="0"/>
                          <a:ea typeface="Verdana" panose="020B0604030504040204" pitchFamily="34" charset="0"/>
                        </a:rPr>
                        <a:t>Tesorería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435671"/>
                  </a:ext>
                </a:extLst>
              </a:tr>
              <a:tr h="370840">
                <a:tc>
                  <a:txBody>
                    <a:bodyPr/>
                    <a:lstStyle/>
                    <a:p>
                      <a:r>
                        <a:rPr lang="es-MX" sz="1500" b="1" dirty="0">
                          <a:solidFill>
                            <a:schemeClr val="tx1"/>
                          </a:solidFill>
                          <a:latin typeface="Verdana" panose="020B0604030504040204" pitchFamily="34" charset="0"/>
                          <a:ea typeface="Verdana" panose="020B0604030504040204" pitchFamily="34" charset="0"/>
                        </a:rPr>
                        <a:t>Área productora: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s-MX" sz="1500" b="0" dirty="0">
                          <a:solidFill>
                            <a:schemeClr val="tx1"/>
                          </a:solidFill>
                          <a:latin typeface="Verdana" panose="020B0604030504040204" pitchFamily="34" charset="0"/>
                          <a:ea typeface="Verdana" panose="020B0604030504040204" pitchFamily="34" charset="0"/>
                        </a:rPr>
                        <a:t>Contabilidad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204631"/>
                  </a:ext>
                </a:extLst>
              </a:tr>
              <a:tr h="370840">
                <a:tc>
                  <a:txBody>
                    <a:bodyPr/>
                    <a:lstStyle/>
                    <a:p>
                      <a:pPr algn="just"/>
                      <a:r>
                        <a:rPr lang="es-MX" sz="1500" b="1" dirty="0">
                          <a:solidFill>
                            <a:schemeClr val="tx1"/>
                          </a:solidFill>
                          <a:latin typeface="Verdana" panose="020B0604030504040204" pitchFamily="34" charset="0"/>
                          <a:ea typeface="Verdana" panose="020B0604030504040204" pitchFamily="34" charset="0"/>
                        </a:rPr>
                        <a:t>Serie documental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s-MX" sz="1500" b="1" dirty="0">
                          <a:solidFill>
                            <a:schemeClr val="tx1"/>
                          </a:solidFill>
                          <a:latin typeface="Verdana" panose="020B0604030504040204" pitchFamily="34" charset="0"/>
                          <a:ea typeface="Verdana" panose="020B0604030504040204" pitchFamily="34" charset="0"/>
                        </a:rPr>
                        <a:t>Procedimientos vinculados a la serie documental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14064006"/>
                  </a:ext>
                </a:extLst>
              </a:tr>
              <a:tr h="370840">
                <a:tc>
                  <a:txBody>
                    <a:bodyPr/>
                    <a:lstStyle/>
                    <a:p>
                      <a:pPr algn="ctr"/>
                      <a:r>
                        <a:rPr lang="es-MX" sz="1500" dirty="0">
                          <a:solidFill>
                            <a:schemeClr val="tx1"/>
                          </a:solidFill>
                          <a:latin typeface="Verdana" panose="020B0604030504040204" pitchFamily="34" charset="0"/>
                          <a:ea typeface="Verdana" panose="020B0604030504040204" pitchFamily="34" charset="0"/>
                        </a:rPr>
                        <a:t>5C.24 </a:t>
                      </a:r>
                    </a:p>
                    <a:p>
                      <a:pPr algn="ctr"/>
                      <a:r>
                        <a:rPr lang="es-MX" sz="1500" dirty="0">
                          <a:solidFill>
                            <a:schemeClr val="tx1"/>
                          </a:solidFill>
                          <a:latin typeface="Verdana" panose="020B0604030504040204" pitchFamily="34" charset="0"/>
                          <a:ea typeface="Verdana" panose="020B0604030504040204" pitchFamily="34" charset="0"/>
                        </a:rPr>
                        <a:t>Estados financieros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Integración de los estados financieros mensuales</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Integración de informes financieros trimestrales o semestrales</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Integración de la cuenta pública anual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665038"/>
                  </a:ext>
                </a:extLst>
              </a:tr>
            </a:tbl>
          </a:graphicData>
        </a:graphic>
      </p:graphicFrame>
    </p:spTree>
    <p:extLst>
      <p:ext uri="{BB962C8B-B14F-4D97-AF65-F5344CB8AC3E}">
        <p14:creationId xmlns:p14="http://schemas.microsoft.com/office/powerpoint/2010/main" val="812958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E87A947F-BC1A-4085-BDE9-1B8D66D5D544}"/>
              </a:ext>
            </a:extLst>
          </p:cNvPr>
          <p:cNvGraphicFramePr>
            <a:graphicFrameLocks noGrp="1"/>
          </p:cNvGraphicFramePr>
          <p:nvPr>
            <p:extLst>
              <p:ext uri="{D42A27DB-BD31-4B8C-83A1-F6EECF244321}">
                <p14:modId xmlns:p14="http://schemas.microsoft.com/office/powerpoint/2010/main" val="324809607"/>
              </p:ext>
            </p:extLst>
          </p:nvPr>
        </p:nvGraphicFramePr>
        <p:xfrm>
          <a:off x="1721851" y="1823720"/>
          <a:ext cx="9379285" cy="3210560"/>
        </p:xfrm>
        <a:graphic>
          <a:graphicData uri="http://schemas.openxmlformats.org/drawingml/2006/table">
            <a:tbl>
              <a:tblPr firstRow="1" bandRow="1">
                <a:tableStyleId>{93296810-A885-4BE3-A3E7-6D5BEEA58F35}</a:tableStyleId>
              </a:tblPr>
              <a:tblGrid>
                <a:gridCol w="2962444">
                  <a:extLst>
                    <a:ext uri="{9D8B030D-6E8A-4147-A177-3AD203B41FA5}">
                      <a16:colId xmlns:a16="http://schemas.microsoft.com/office/drawing/2014/main" val="2718442499"/>
                    </a:ext>
                  </a:extLst>
                </a:gridCol>
                <a:gridCol w="6416841">
                  <a:extLst>
                    <a:ext uri="{9D8B030D-6E8A-4147-A177-3AD203B41FA5}">
                      <a16:colId xmlns:a16="http://schemas.microsoft.com/office/drawing/2014/main" val="2102758372"/>
                    </a:ext>
                  </a:extLst>
                </a:gridCol>
              </a:tblGrid>
              <a:tr h="222267">
                <a:tc>
                  <a:txBody>
                    <a:bodyPr/>
                    <a:lstStyle/>
                    <a:p>
                      <a:r>
                        <a:rPr lang="es-MX" sz="1500" b="1" dirty="0">
                          <a:solidFill>
                            <a:schemeClr val="tx1"/>
                          </a:solidFill>
                          <a:latin typeface="Verdana" panose="020B0604030504040204" pitchFamily="34" charset="0"/>
                          <a:ea typeface="Verdana" panose="020B0604030504040204" pitchFamily="34" charset="0"/>
                        </a:rPr>
                        <a:t>Unidad administrativa: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s-MX" sz="1500" b="0" dirty="0">
                          <a:solidFill>
                            <a:schemeClr val="tx1"/>
                          </a:solidFill>
                          <a:latin typeface="Verdana" panose="020B0604030504040204" pitchFamily="34" charset="0"/>
                          <a:ea typeface="Verdana" panose="020B0604030504040204" pitchFamily="34" charset="0"/>
                        </a:rPr>
                        <a:t>Secretaría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435671"/>
                  </a:ext>
                </a:extLst>
              </a:tr>
              <a:tr h="370840">
                <a:tc>
                  <a:txBody>
                    <a:bodyPr/>
                    <a:lstStyle/>
                    <a:p>
                      <a:r>
                        <a:rPr lang="es-MX" sz="1500" b="1" dirty="0">
                          <a:solidFill>
                            <a:schemeClr val="tx1"/>
                          </a:solidFill>
                          <a:latin typeface="Verdana" panose="020B0604030504040204" pitchFamily="34" charset="0"/>
                          <a:ea typeface="Verdana" panose="020B0604030504040204" pitchFamily="34" charset="0"/>
                        </a:rPr>
                        <a:t>Área productora: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s-MX" sz="1500" b="0" dirty="0">
                          <a:solidFill>
                            <a:schemeClr val="tx1"/>
                          </a:solidFill>
                          <a:latin typeface="Verdana" panose="020B0604030504040204" pitchFamily="34" charset="0"/>
                          <a:ea typeface="Verdana" panose="020B0604030504040204" pitchFamily="34" charset="0"/>
                        </a:rPr>
                        <a:t>Secretaría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204631"/>
                  </a:ext>
                </a:extLst>
              </a:tr>
              <a:tr h="370840">
                <a:tc>
                  <a:txBody>
                    <a:bodyPr/>
                    <a:lstStyle/>
                    <a:p>
                      <a:pPr algn="just"/>
                      <a:r>
                        <a:rPr lang="es-MX" sz="1500" b="1" dirty="0">
                          <a:solidFill>
                            <a:schemeClr val="tx1"/>
                          </a:solidFill>
                          <a:latin typeface="Verdana" panose="020B0604030504040204" pitchFamily="34" charset="0"/>
                          <a:ea typeface="Verdana" panose="020B0604030504040204" pitchFamily="34" charset="0"/>
                        </a:rPr>
                        <a:t>Serie documental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r>
                        <a:rPr lang="es-MX" sz="1500" b="1" dirty="0">
                          <a:solidFill>
                            <a:schemeClr val="tx1"/>
                          </a:solidFill>
                          <a:latin typeface="Verdana" panose="020B0604030504040204" pitchFamily="34" charset="0"/>
                          <a:ea typeface="Verdana" panose="020B0604030504040204" pitchFamily="34" charset="0"/>
                        </a:rPr>
                        <a:t>Procedimientos vinculados a la serie documental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14064006"/>
                  </a:ext>
                </a:extLst>
              </a:tr>
              <a:tr h="370840">
                <a:tc>
                  <a:txBody>
                    <a:bodyPr/>
                    <a:lstStyle/>
                    <a:p>
                      <a:pPr algn="ctr"/>
                      <a:r>
                        <a:rPr lang="es-MX" sz="1500" dirty="0">
                          <a:solidFill>
                            <a:schemeClr val="tx1"/>
                          </a:solidFill>
                          <a:latin typeface="Verdana" panose="020B0604030504040204" pitchFamily="34" charset="0"/>
                          <a:ea typeface="Verdana" panose="020B0604030504040204" pitchFamily="34" charset="0"/>
                        </a:rPr>
                        <a:t>1S.2</a:t>
                      </a:r>
                    </a:p>
                    <a:p>
                      <a:pPr algn="ctr"/>
                      <a:r>
                        <a:rPr lang="es-MX" sz="1500" dirty="0">
                          <a:solidFill>
                            <a:schemeClr val="tx1"/>
                          </a:solidFill>
                          <a:latin typeface="Verdana" panose="020B0604030504040204" pitchFamily="34" charset="0"/>
                          <a:ea typeface="Verdana" panose="020B0604030504040204" pitchFamily="34" charset="0"/>
                        </a:rPr>
                        <a:t>Administración de la Junta Municipal de Reclutamiento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Integración de expediente personal de los conscriptos</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Planeación del sorteo “Bola blanca, bola negra”</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Integración del libro de servicio militar</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Control de duplicados de cartillas militares</a:t>
                      </a:r>
                    </a:p>
                    <a:p>
                      <a:pPr marL="285750" indent="-285750" algn="just">
                        <a:buFont typeface="Arial" panose="020B0604020202020204" pitchFamily="34" charset="0"/>
                        <a:buChar char="•"/>
                      </a:pPr>
                      <a:endParaRPr lang="es-MX" sz="1500" dirty="0">
                        <a:solidFill>
                          <a:schemeClr val="tx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MX" sz="1500" dirty="0">
                          <a:solidFill>
                            <a:schemeClr val="tx1"/>
                          </a:solidFill>
                          <a:latin typeface="Verdana" panose="020B0604030504040204" pitchFamily="34" charset="0"/>
                          <a:ea typeface="Verdana" panose="020B0604030504040204" pitchFamily="34" charset="0"/>
                        </a:rPr>
                        <a:t>Control de constancias de servicio militar.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665038"/>
                  </a:ext>
                </a:extLst>
              </a:tr>
            </a:tbl>
          </a:graphicData>
        </a:graphic>
      </p:graphicFrame>
    </p:spTree>
    <p:extLst>
      <p:ext uri="{BB962C8B-B14F-4D97-AF65-F5344CB8AC3E}">
        <p14:creationId xmlns:p14="http://schemas.microsoft.com/office/powerpoint/2010/main" val="4010708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99702496"/>
              </p:ext>
            </p:extLst>
          </p:nvPr>
        </p:nvGraphicFramePr>
        <p:xfrm>
          <a:off x="782320" y="2815590"/>
          <a:ext cx="11139805" cy="2473772"/>
        </p:xfrm>
        <a:graphic>
          <a:graphicData uri="http://schemas.openxmlformats.org/drawingml/2006/table">
            <a:tbl>
              <a:tblPr firstRow="1" firstCol="1" bandRow="1"/>
              <a:tblGrid>
                <a:gridCol w="788670">
                  <a:extLst>
                    <a:ext uri="{9D8B030D-6E8A-4147-A177-3AD203B41FA5}">
                      <a16:colId xmlns:a16="http://schemas.microsoft.com/office/drawing/2014/main" val="20000"/>
                    </a:ext>
                  </a:extLst>
                </a:gridCol>
                <a:gridCol w="979705">
                  <a:extLst>
                    <a:ext uri="{9D8B030D-6E8A-4147-A177-3AD203B41FA5}">
                      <a16:colId xmlns:a16="http://schemas.microsoft.com/office/drawing/2014/main" val="20001"/>
                    </a:ext>
                  </a:extLst>
                </a:gridCol>
                <a:gridCol w="37656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95935">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430530">
                  <a:extLst>
                    <a:ext uri="{9D8B030D-6E8A-4147-A177-3AD203B41FA5}">
                      <a16:colId xmlns:a16="http://schemas.microsoft.com/office/drawing/2014/main" val="20007"/>
                    </a:ext>
                  </a:extLst>
                </a:gridCol>
                <a:gridCol w="612140">
                  <a:extLst>
                    <a:ext uri="{9D8B030D-6E8A-4147-A177-3AD203B41FA5}">
                      <a16:colId xmlns:a16="http://schemas.microsoft.com/office/drawing/2014/main" val="20008"/>
                    </a:ext>
                  </a:extLst>
                </a:gridCol>
                <a:gridCol w="368300">
                  <a:extLst>
                    <a:ext uri="{9D8B030D-6E8A-4147-A177-3AD203B41FA5}">
                      <a16:colId xmlns:a16="http://schemas.microsoft.com/office/drawing/2014/main" val="20009"/>
                    </a:ext>
                  </a:extLst>
                </a:gridCol>
                <a:gridCol w="306705">
                  <a:extLst>
                    <a:ext uri="{9D8B030D-6E8A-4147-A177-3AD203B41FA5}">
                      <a16:colId xmlns:a16="http://schemas.microsoft.com/office/drawing/2014/main" val="20010"/>
                    </a:ext>
                  </a:extLst>
                </a:gridCol>
                <a:gridCol w="340995">
                  <a:extLst>
                    <a:ext uri="{9D8B030D-6E8A-4147-A177-3AD203B41FA5}">
                      <a16:colId xmlns:a16="http://schemas.microsoft.com/office/drawing/2014/main" val="20011"/>
                    </a:ext>
                  </a:extLst>
                </a:gridCol>
                <a:gridCol w="1416050">
                  <a:extLst>
                    <a:ext uri="{9D8B030D-6E8A-4147-A177-3AD203B41FA5}">
                      <a16:colId xmlns:a16="http://schemas.microsoft.com/office/drawing/2014/main" val="20012"/>
                    </a:ext>
                  </a:extLst>
                </a:gridCol>
              </a:tblGrid>
              <a:tr h="195580">
                <a:tc gridSpan="2">
                  <a:txBody>
                    <a:bodyPr/>
                    <a:lstStyle/>
                    <a:p>
                      <a:pPr algn="just">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SECCIÓN:  </a:t>
                      </a:r>
                      <a:r>
                        <a:rPr lang="es-MX"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gridSpan="11">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Recursos Financieros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57028">
                <a:tc rowSpan="2" gridSpan="2">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Código</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hMerge="1">
                  <a:txBody>
                    <a:bodyPr/>
                    <a:lstStyle/>
                    <a:p>
                      <a:endParaRPr lang="es-MX"/>
                    </a:p>
                  </a:txBody>
                  <a:tcPr/>
                </a:tc>
                <a:tc row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Nombre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6">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 Vigencia documental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gridSpan="3">
                  <a:txBody>
                    <a:bodyPr/>
                    <a:lstStyle/>
                    <a:p>
                      <a:pPr algn="ctr">
                        <a:lnSpc>
                          <a:spcPct val="107000"/>
                        </a:lnSpc>
                        <a:spcAft>
                          <a:spcPts val="0"/>
                        </a:spcAft>
                      </a:pPr>
                      <a:r>
                        <a:rPr lang="es-MX" sz="1200" b="1">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Técnicas de selección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hMerge="1">
                  <a:txBody>
                    <a:bodyPr/>
                    <a:lstStyle/>
                    <a:p>
                      <a:endParaRPr lang="es-MX"/>
                    </a:p>
                  </a:txBody>
                  <a:tcPr/>
                </a:tc>
                <a:tc rowSpan="2" hMerge="1">
                  <a:txBody>
                    <a:bodyPr/>
                    <a:lstStyle/>
                    <a:p>
                      <a:endParaRPr lang="es-MX"/>
                    </a:p>
                  </a:txBody>
                  <a:tcPr/>
                </a:tc>
                <a:tc row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Observaciones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0"/>
                        </a:spcAft>
                      </a:pPr>
                      <a:r>
                        <a:rPr lang="es-MX" sz="1200"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61517">
                <a:tc gridSpan="2" vMerge="1">
                  <a:txBody>
                    <a:bodyPr/>
                    <a:lstStyle/>
                    <a:p>
                      <a:endParaRPr lang="es-MX"/>
                    </a:p>
                  </a:txBody>
                  <a:tcPr/>
                </a:tc>
                <a:tc hMerge="1" vMerge="1">
                  <a:txBody>
                    <a:bodyPr/>
                    <a:lstStyle/>
                    <a:p>
                      <a:endParaRPr lang="es-MX"/>
                    </a:p>
                  </a:txBody>
                  <a:tcPr/>
                </a:tc>
                <a:tc vMerge="1">
                  <a:txBody>
                    <a:bodyPr/>
                    <a:lstStyle/>
                    <a:p>
                      <a:endParaRPr lang="es-MX"/>
                    </a:p>
                  </a:txBody>
                  <a:tcPr/>
                </a:tc>
                <a:tc grid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Valor documental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hMerge="1">
                  <a:txBody>
                    <a:bodyPr/>
                    <a:lstStyle/>
                    <a:p>
                      <a:endParaRPr lang="es-MX"/>
                    </a:p>
                  </a:txBody>
                  <a:tcPr/>
                </a:tc>
                <a:tc grid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Plazos de conservación</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r h="195580">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Serie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Subserie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es-MX"/>
                    </a:p>
                  </a:txBody>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J/L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F/C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AT</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Total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es-MX"/>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AFAA"/>
                    </a:solidFill>
                  </a:tcPr>
                </a:tc>
                <a:extLst>
                  <a:ext uri="{0D108BD9-81ED-4DB2-BD59-A6C34878D82A}">
                    <a16:rowId xmlns:a16="http://schemas.microsoft.com/office/drawing/2014/main" val="10003"/>
                  </a:ext>
                </a:extLst>
              </a:tr>
              <a:tr h="210820">
                <a:tc>
                  <a:txBody>
                    <a:bodyPr/>
                    <a:lstStyle/>
                    <a:p>
                      <a:pPr algn="just">
                        <a:lnSpc>
                          <a:spcPct val="115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Ingresos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063">
                <a:tc>
                  <a:txBody>
                    <a:bodyPr/>
                    <a:lstStyle/>
                    <a:p>
                      <a:pPr algn="just">
                        <a:lnSpc>
                          <a:spcPct val="115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Libros contables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063">
                <a:tc>
                  <a:txBody>
                    <a:bodyPr/>
                    <a:lstStyle/>
                    <a:p>
                      <a:pPr algn="just">
                        <a:lnSpc>
                          <a:spcPct val="115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Registro y control de pólizas de ingresos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185">
                <a:tc>
                  <a:txBody>
                    <a:bodyPr/>
                    <a:lstStyle/>
                    <a:p>
                      <a:pPr algn="just">
                        <a:lnSpc>
                          <a:spcPct val="115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Registro y control de pólizas de egresos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063">
                <a:tc>
                  <a:txBody>
                    <a:bodyPr/>
                    <a:lstStyle/>
                    <a:p>
                      <a:pPr algn="just">
                        <a:lnSpc>
                          <a:spcPct val="115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Polizas de diario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0185">
                <a:tc>
                  <a:txBody>
                    <a:bodyPr/>
                    <a:lstStyle/>
                    <a:p>
                      <a:pPr algn="just">
                        <a:lnSpc>
                          <a:spcPct val="115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Estados financieros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205063">
                <a:tc>
                  <a:txBody>
                    <a:bodyPr/>
                    <a:lstStyle/>
                    <a:p>
                      <a:pPr algn="just">
                        <a:lnSpc>
                          <a:spcPct val="115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5C.25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alt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Auxiliares de cuenta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altLang="en-US" sz="1200" b="1">
                          <a:solidFill>
                            <a:srgbClr val="840C18"/>
                          </a:solidFill>
                          <a:effectLst/>
                          <a:latin typeface="Verdana" panose="020B0604030504040204" pitchFamily="34" charset="0"/>
                          <a:ea typeface="Verdana" panose="020B060403050404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b="1" dirty="0">
                        <a:solidFill>
                          <a:srgbClr val="840C18"/>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Cuadro de texto 1"/>
          <p:cNvSpPr txBox="1"/>
          <p:nvPr/>
        </p:nvSpPr>
        <p:spPr>
          <a:xfrm>
            <a:off x="447675" y="430530"/>
            <a:ext cx="11426190" cy="1814830"/>
          </a:xfrm>
          <a:prstGeom prst="rect">
            <a:avLst/>
          </a:prstGeom>
          <a:noFill/>
        </p:spPr>
        <p:txBody>
          <a:bodyPr wrap="square" rtlCol="0">
            <a:spAutoFit/>
          </a:bodyPr>
          <a:lstStyle/>
          <a:p>
            <a:pPr algn="ctr"/>
            <a:r>
              <a:rPr lang="es-MX" altLang="en-US" sz="1400" b="1" dirty="0">
                <a:latin typeface="Verdana" panose="020B0604030504040204" pitchFamily="34" charset="0"/>
                <a:cs typeface="Verdana" panose="020B0604030504040204" pitchFamily="34" charset="0"/>
              </a:rPr>
              <a:t>Unidad administrativa</a:t>
            </a:r>
            <a:endParaRPr lang="es-MX" altLang="en-US" sz="1400" dirty="0">
              <a:latin typeface="Verdana" panose="020B0604030504040204" pitchFamily="34" charset="0"/>
              <a:cs typeface="Verdana" panose="020B0604030504040204" pitchFamily="34" charset="0"/>
            </a:endParaRPr>
          </a:p>
          <a:p>
            <a:pPr algn="ctr"/>
            <a:r>
              <a:rPr lang="es-MX" altLang="en-US" sz="1400" dirty="0">
                <a:latin typeface="Verdana" panose="020B0604030504040204" pitchFamily="34" charset="0"/>
                <a:cs typeface="Verdana" panose="020B0604030504040204" pitchFamily="34" charset="0"/>
              </a:rPr>
              <a:t>Tesorería</a:t>
            </a:r>
          </a:p>
          <a:p>
            <a:pPr algn="ctr"/>
            <a:endParaRPr lang="es-MX" altLang="en-US" sz="1400" dirty="0">
              <a:latin typeface="Verdana" panose="020B0604030504040204" pitchFamily="34" charset="0"/>
              <a:cs typeface="Verdana" panose="020B0604030504040204" pitchFamily="34" charset="0"/>
            </a:endParaRPr>
          </a:p>
          <a:p>
            <a:pPr algn="ctr"/>
            <a:r>
              <a:rPr lang="es-MX" altLang="en-US" sz="1400" b="1" dirty="0">
                <a:latin typeface="Verdana" panose="020B0604030504040204" pitchFamily="34" charset="0"/>
                <a:cs typeface="Verdana" panose="020B0604030504040204" pitchFamily="34" charset="0"/>
              </a:rPr>
              <a:t>Área productora</a:t>
            </a:r>
          </a:p>
          <a:p>
            <a:pPr algn="ctr"/>
            <a:r>
              <a:rPr lang="es-MX" altLang="en-US" sz="1400" dirty="0">
                <a:latin typeface="Verdana" panose="020B0604030504040204" pitchFamily="34" charset="0"/>
                <a:cs typeface="Verdana" panose="020B0604030504040204" pitchFamily="34" charset="0"/>
              </a:rPr>
              <a:t>Contabilidad</a:t>
            </a:r>
          </a:p>
          <a:p>
            <a:pPr algn="ctr"/>
            <a:endParaRPr lang="es-MX" altLang="en-US" sz="1400" dirty="0">
              <a:latin typeface="Verdana" panose="020B0604030504040204" pitchFamily="34" charset="0"/>
              <a:cs typeface="Verdana" panose="020B0604030504040204" pitchFamily="34" charset="0"/>
            </a:endParaRPr>
          </a:p>
          <a:p>
            <a:pPr algn="ctr"/>
            <a:r>
              <a:rPr lang="es-MX" altLang="en-US" sz="1400" b="1" dirty="0">
                <a:latin typeface="Verdana" panose="020B0604030504040204" pitchFamily="34" charset="0"/>
                <a:cs typeface="Verdana" panose="020B0604030504040204" pitchFamily="34" charset="0"/>
              </a:rPr>
              <a:t>Asunto del expediente</a:t>
            </a:r>
            <a:endParaRPr lang="es-MX" altLang="en-US" sz="1400" dirty="0">
              <a:latin typeface="Verdana" panose="020B0604030504040204" pitchFamily="34" charset="0"/>
              <a:cs typeface="Verdana" panose="020B0604030504040204" pitchFamily="34" charset="0"/>
            </a:endParaRPr>
          </a:p>
          <a:p>
            <a:pPr algn="ctr"/>
            <a:r>
              <a:rPr lang="es-MX" altLang="en-US" sz="1400" dirty="0">
                <a:latin typeface="Verdana" panose="020B0604030504040204" pitchFamily="34" charset="0"/>
                <a:cs typeface="Verdana" panose="020B0604030504040204" pitchFamily="34" charset="0"/>
                <a:sym typeface="+mn-ea"/>
              </a:rPr>
              <a:t>Control del estado financiero del Ayuntamiento del 3 al 7 de enero de 2022</a:t>
            </a:r>
            <a:endParaRPr lang="es-MX" altLang="en-US" sz="1400" dirty="0">
              <a:latin typeface="Verdana" panose="020B0604030504040204" pitchFamily="34" charset="0"/>
              <a:cs typeface="Verdana" panose="020B0604030504040204" pitchFamily="34" charset="0"/>
            </a:endParaRPr>
          </a:p>
        </p:txBody>
      </p:sp>
      <p:cxnSp>
        <p:nvCxnSpPr>
          <p:cNvPr id="7" name="Conector recto de flecha 6"/>
          <p:cNvCxnSpPr/>
          <p:nvPr/>
        </p:nvCxnSpPr>
        <p:spPr>
          <a:xfrm>
            <a:off x="288461" y="4983645"/>
            <a:ext cx="450215" cy="0"/>
          </a:xfrm>
          <a:prstGeom prst="straightConnector1">
            <a:avLst/>
          </a:prstGeom>
          <a:ln>
            <a:tailEnd type="arrow" w="med" len="med"/>
          </a:ln>
        </p:spPr>
        <p:style>
          <a:lnRef idx="2">
            <a:schemeClr val="accent4"/>
          </a:lnRef>
          <a:fillRef idx="0">
            <a:schemeClr val="accent4"/>
          </a:fillRef>
          <a:effectRef idx="1">
            <a:schemeClr val="accent4"/>
          </a:effectRef>
          <a:fontRef idx="minor">
            <a:schemeClr val="tx1"/>
          </a:fontRef>
        </p:style>
      </p:cxnSp>
      <p:cxnSp>
        <p:nvCxnSpPr>
          <p:cNvPr id="8" name="Conector recto 7"/>
          <p:cNvCxnSpPr>
            <a:cxnSpLocks/>
          </p:cNvCxnSpPr>
          <p:nvPr/>
        </p:nvCxnSpPr>
        <p:spPr>
          <a:xfrm flipV="1">
            <a:off x="288461" y="2418716"/>
            <a:ext cx="43644" cy="2564929"/>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Conector angular 8"/>
          <p:cNvCxnSpPr>
            <a:cxnSpLocks/>
          </p:cNvCxnSpPr>
          <p:nvPr/>
        </p:nvCxnSpPr>
        <p:spPr>
          <a:xfrm rot="10800000" flipV="1">
            <a:off x="330838" y="2085338"/>
            <a:ext cx="2166702" cy="332105"/>
          </a:xfrm>
          <a:prstGeom prst="bentConnector3">
            <a:avLst>
              <a:gd name="adj1" fmla="val 99761"/>
            </a:avLst>
          </a:prstGeom>
        </p:spPr>
        <p:style>
          <a:lnRef idx="2">
            <a:schemeClr val="accent4"/>
          </a:lnRef>
          <a:fillRef idx="0">
            <a:schemeClr val="accent4"/>
          </a:fillRef>
          <a:effectRef idx="1">
            <a:schemeClr val="accent4"/>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posición de contenido 1"/>
          <p:cNvGraphicFramePr>
            <a:graphicFrameLocks noGrp="1"/>
          </p:cNvGraphicFramePr>
          <p:nvPr>
            <p:ph idx="1"/>
          </p:nvPr>
        </p:nvGraphicFramePr>
        <p:xfrm>
          <a:off x="622300" y="2152016"/>
          <a:ext cx="10972800" cy="1193800"/>
        </p:xfrm>
        <a:graphic>
          <a:graphicData uri="http://schemas.openxmlformats.org/drawingml/2006/table">
            <a:tbl>
              <a:tblPr firstRow="1" bandRow="1">
                <a:tableStyleId>{2D5ABB26-0587-4C30-8999-92F81FD0307C}</a:tableStyleId>
              </a:tblPr>
              <a:tblGrid>
                <a:gridCol w="1779905">
                  <a:extLst>
                    <a:ext uri="{9D8B030D-6E8A-4147-A177-3AD203B41FA5}">
                      <a16:colId xmlns:a16="http://schemas.microsoft.com/office/drawing/2014/main" val="20000"/>
                    </a:ext>
                  </a:extLst>
                </a:gridCol>
                <a:gridCol w="3058795">
                  <a:extLst>
                    <a:ext uri="{9D8B030D-6E8A-4147-A177-3AD203B41FA5}">
                      <a16:colId xmlns:a16="http://schemas.microsoft.com/office/drawing/2014/main" val="20001"/>
                    </a:ext>
                  </a:extLst>
                </a:gridCol>
                <a:gridCol w="2158365">
                  <a:extLst>
                    <a:ext uri="{9D8B030D-6E8A-4147-A177-3AD203B41FA5}">
                      <a16:colId xmlns:a16="http://schemas.microsoft.com/office/drawing/2014/main" val="20002"/>
                    </a:ext>
                  </a:extLst>
                </a:gridCol>
                <a:gridCol w="2146935">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r>
                        <a:rPr lang="es-MX" sz="1600" b="1" dirty="0">
                          <a:latin typeface="Verdana" panose="020B0604030504040204" pitchFamily="34" charset="0"/>
                          <a:ea typeface="Verdana" panose="020B0604030504040204" pitchFamily="34" charset="0"/>
                        </a:rPr>
                        <a:t>1</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600" b="1" dirty="0">
                          <a:latin typeface="Verdana" panose="020B0604030504040204" pitchFamily="34" charset="0"/>
                          <a:ea typeface="Verdan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600" b="1" dirty="0">
                          <a:latin typeface="Verdana" panose="020B0604030504040204" pitchFamily="34" charset="0"/>
                          <a:ea typeface="Verdan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600" b="1" dirty="0">
                          <a:latin typeface="Verdana" panose="020B0604030504040204" pitchFamily="34" charset="0"/>
                          <a:ea typeface="Verdan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600" b="1" dirty="0">
                          <a:latin typeface="Verdana" panose="020B0604030504040204" pitchFamily="34" charset="0"/>
                          <a:ea typeface="Verdana" panose="020B0604030504040204" pitchFamily="34" charset="0"/>
                        </a:rPr>
                        <a:t>5</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algn="ctr"/>
                      <a:r>
                        <a:rPr lang="es-MX" sz="1600" b="0" dirty="0">
                          <a:latin typeface="Verdana" panose="020B0604030504040204" pitchFamily="34" charset="0"/>
                          <a:ea typeface="Verdana" panose="020B0604030504040204" pitchFamily="34" charset="0"/>
                        </a:rPr>
                        <a:t>Fondo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MX" sz="1600" b="0" dirty="0">
                          <a:latin typeface="Verdana" panose="020B0604030504040204" pitchFamily="34" charset="0"/>
                          <a:ea typeface="Verdana" panose="020B0604030504040204" pitchFamily="34" charset="0"/>
                        </a:rPr>
                        <a:t>Unidad administrativa-Área</a:t>
                      </a:r>
                      <a:r>
                        <a:rPr lang="es-MX" sz="1600" b="0" baseline="0" dirty="0">
                          <a:latin typeface="Verdana" panose="020B0604030504040204" pitchFamily="34" charset="0"/>
                          <a:ea typeface="Verdana" panose="020B0604030504040204" pitchFamily="34" charset="0"/>
                        </a:rPr>
                        <a:t> productora</a:t>
                      </a:r>
                      <a:endParaRPr lang="es-MX" sz="1600" b="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MX" sz="1600" b="0" dirty="0">
                          <a:latin typeface="Verdana" panose="020B0604030504040204" pitchFamily="34" charset="0"/>
                          <a:ea typeface="Verdana" panose="020B0604030504040204" pitchFamily="34" charset="0"/>
                        </a:rPr>
                        <a:t>Código de clasificación de</a:t>
                      </a:r>
                      <a:r>
                        <a:rPr lang="es-MX" sz="1600" b="0" baseline="0" dirty="0">
                          <a:latin typeface="Verdana" panose="020B0604030504040204" pitchFamily="34" charset="0"/>
                          <a:ea typeface="Verdana" panose="020B0604030504040204" pitchFamily="34" charset="0"/>
                        </a:rPr>
                        <a:t> la serie</a:t>
                      </a:r>
                      <a:endParaRPr lang="es-MX" sz="1600" b="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MX" sz="1600" b="0" dirty="0">
                          <a:latin typeface="Verdana" panose="020B0604030504040204" pitchFamily="34" charset="0"/>
                          <a:ea typeface="Verdana" panose="020B0604030504040204" pitchFamily="34" charset="0"/>
                        </a:rPr>
                        <a:t>Número de expediente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MX" sz="1600" b="0" dirty="0">
                          <a:latin typeface="Verdana" panose="020B0604030504040204" pitchFamily="34" charset="0"/>
                          <a:ea typeface="Verdana" panose="020B0604030504040204" pitchFamily="34" charset="0"/>
                        </a:rPr>
                        <a:t>Año de apertura y cierre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Cuadro de texto 3"/>
          <p:cNvSpPr txBox="1"/>
          <p:nvPr/>
        </p:nvSpPr>
        <p:spPr>
          <a:xfrm>
            <a:off x="1784985" y="1404620"/>
            <a:ext cx="8634730" cy="368300"/>
          </a:xfrm>
          <a:prstGeom prst="rect">
            <a:avLst/>
          </a:prstGeom>
          <a:noFill/>
        </p:spPr>
        <p:txBody>
          <a:bodyPr wrap="square" rtlCol="0" anchor="t">
            <a:spAutoFit/>
          </a:bodyPr>
          <a:lstStyle/>
          <a:p>
            <a:pPr algn="ctr"/>
            <a:r>
              <a:rPr lang="es-MX" altLang="en-US" b="1" dirty="0">
                <a:solidFill>
                  <a:srgbClr val="C00000"/>
                </a:solidFill>
                <a:latin typeface="Verdana" panose="020B0604030504040204" pitchFamily="34" charset="0"/>
                <a:cs typeface="Verdana" panose="020B0604030504040204" pitchFamily="34" charset="0"/>
                <a:sym typeface="+mn-ea"/>
              </a:rPr>
              <a:t>Integrar el código de clasificación del expediente</a:t>
            </a:r>
          </a:p>
        </p:txBody>
      </p:sp>
      <p:sp>
        <p:nvSpPr>
          <p:cNvPr id="6" name="CuadroTexto 5">
            <a:extLst>
              <a:ext uri="{FF2B5EF4-FFF2-40B4-BE49-F238E27FC236}">
                <a16:creationId xmlns:a16="http://schemas.microsoft.com/office/drawing/2014/main" id="{F7412E89-DFE6-4FBC-B5E5-7E8478898D75}"/>
              </a:ext>
            </a:extLst>
          </p:cNvPr>
          <p:cNvSpPr txBox="1"/>
          <p:nvPr/>
        </p:nvSpPr>
        <p:spPr>
          <a:xfrm>
            <a:off x="1446663" y="4013285"/>
            <a:ext cx="9239534" cy="369332"/>
          </a:xfrm>
          <a:prstGeom prst="rect">
            <a:avLst/>
          </a:prstGeom>
          <a:noFill/>
        </p:spPr>
        <p:txBody>
          <a:bodyPr wrap="square" rtlCol="0">
            <a:spAutoFit/>
          </a:bodyPr>
          <a:lstStyle/>
          <a:p>
            <a:pPr algn="ctr"/>
            <a:r>
              <a:rPr lang="es-MX" b="1" dirty="0">
                <a:latin typeface="Verdana" panose="020B0604030504040204" pitchFamily="34" charset="0"/>
                <a:ea typeface="Verdana" panose="020B0604030504040204" pitchFamily="34" charset="0"/>
              </a:rPr>
              <a:t>H. Ayuntamiento de Poza Rica/TM-C/5C.24/01 (1-6)/2022</a:t>
            </a:r>
          </a:p>
        </p:txBody>
      </p:sp>
      <p:sp>
        <p:nvSpPr>
          <p:cNvPr id="19" name="CuadroTexto 18">
            <a:extLst>
              <a:ext uri="{FF2B5EF4-FFF2-40B4-BE49-F238E27FC236}">
                <a16:creationId xmlns:a16="http://schemas.microsoft.com/office/drawing/2014/main" id="{BAD47973-10CA-478D-BED7-E2D8137EDAF3}"/>
              </a:ext>
            </a:extLst>
          </p:cNvPr>
          <p:cNvSpPr txBox="1"/>
          <p:nvPr/>
        </p:nvSpPr>
        <p:spPr>
          <a:xfrm>
            <a:off x="1476233" y="5453380"/>
            <a:ext cx="9239534" cy="369332"/>
          </a:xfrm>
          <a:prstGeom prst="rect">
            <a:avLst/>
          </a:prstGeom>
          <a:noFill/>
        </p:spPr>
        <p:txBody>
          <a:bodyPr wrap="square" rtlCol="0">
            <a:spAutoFit/>
          </a:bodyPr>
          <a:lstStyle/>
          <a:p>
            <a:pPr algn="ctr"/>
            <a:r>
              <a:rPr lang="es-MX" b="1" dirty="0">
                <a:latin typeface="Verdana" panose="020B0604030504040204" pitchFamily="34" charset="0"/>
                <a:ea typeface="Verdana" panose="020B0604030504040204" pitchFamily="34" charset="0"/>
              </a:rPr>
              <a:t>TM-C/5C.24/01 (1-6)/2022</a:t>
            </a:r>
          </a:p>
        </p:txBody>
      </p:sp>
      <p:sp>
        <p:nvSpPr>
          <p:cNvPr id="7" name="Flecha: a la derecha con bandas 6">
            <a:extLst>
              <a:ext uri="{FF2B5EF4-FFF2-40B4-BE49-F238E27FC236}">
                <a16:creationId xmlns:a16="http://schemas.microsoft.com/office/drawing/2014/main" id="{93AE81AF-423A-4603-9656-C5C3A6C0FDBC}"/>
              </a:ext>
            </a:extLst>
          </p:cNvPr>
          <p:cNvSpPr/>
          <p:nvPr/>
        </p:nvSpPr>
        <p:spPr>
          <a:xfrm rot="5400000">
            <a:off x="5672919" y="4672000"/>
            <a:ext cx="846161" cy="49199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91185" y="1605280"/>
            <a:ext cx="4518025" cy="2122805"/>
          </a:xfrm>
          <a:prstGeom prst="rect">
            <a:avLst/>
          </a:prstGeom>
        </p:spPr>
        <p:txBody>
          <a:bodyPr wrap="square">
            <a:spAutoFit/>
          </a:bodyPr>
          <a:lstStyle/>
          <a:p>
            <a:pPr algn="ctr"/>
            <a:r>
              <a:rPr lang="es-MX" altLang="es-ES" sz="1600" b="1" dirty="0">
                <a:solidFill>
                  <a:srgbClr val="840C18"/>
                </a:solidFill>
                <a:latin typeface="Verdana" panose="020B0604030504040204" pitchFamily="34" charset="0"/>
                <a:ea typeface="Verdana" panose="020B0604030504040204" pitchFamily="34" charset="0"/>
              </a:rPr>
              <a:t>¿Qué son los instrumentos de control archivístico ICA?</a:t>
            </a:r>
          </a:p>
          <a:p>
            <a:pPr algn="just"/>
            <a:endParaRPr lang="es-ES" sz="1600" b="1" dirty="0">
              <a:latin typeface="Verdana" panose="020B0604030504040204" pitchFamily="34" charset="0"/>
              <a:ea typeface="Verdana" panose="020B0604030504040204" pitchFamily="34" charset="0"/>
            </a:endParaRPr>
          </a:p>
          <a:p>
            <a:pPr algn="just"/>
            <a:r>
              <a:rPr lang="es-MX" altLang="es-ES" sz="1400" dirty="0">
                <a:latin typeface="Verdana" panose="020B0604030504040204" pitchFamily="34" charset="0"/>
                <a:ea typeface="Verdana" panose="020B0604030504040204" pitchFamily="34" charset="0"/>
              </a:rPr>
              <a:t>Son herramientas técnicas</a:t>
            </a:r>
            <a:r>
              <a:rPr lang="es-ES" sz="1400" dirty="0">
                <a:latin typeface="Verdana" panose="020B0604030504040204" pitchFamily="34" charset="0"/>
                <a:ea typeface="Verdana" panose="020B0604030504040204" pitchFamily="34" charset="0"/>
              </a:rPr>
              <a:t> que propician la </a:t>
            </a:r>
            <a:r>
              <a:rPr lang="es-ES" sz="1400" u="sng" dirty="0">
                <a:latin typeface="Verdana" panose="020B0604030504040204" pitchFamily="34" charset="0"/>
                <a:ea typeface="Verdana" panose="020B0604030504040204" pitchFamily="34" charset="0"/>
              </a:rPr>
              <a:t>organización</a:t>
            </a:r>
            <a:r>
              <a:rPr lang="es-ES" sz="1400" dirty="0">
                <a:latin typeface="Verdana" panose="020B0604030504040204" pitchFamily="34" charset="0"/>
                <a:ea typeface="Verdana" panose="020B0604030504040204" pitchFamily="34" charset="0"/>
              </a:rPr>
              <a:t>, </a:t>
            </a:r>
            <a:r>
              <a:rPr lang="es-ES" sz="1400" u="sng" dirty="0">
                <a:latin typeface="Verdana" panose="020B0604030504040204" pitchFamily="34" charset="0"/>
                <a:ea typeface="Verdana" panose="020B0604030504040204" pitchFamily="34" charset="0"/>
              </a:rPr>
              <a:t>control</a:t>
            </a:r>
            <a:r>
              <a:rPr lang="es-ES" sz="1400" dirty="0">
                <a:latin typeface="Verdana" panose="020B0604030504040204" pitchFamily="34" charset="0"/>
                <a:ea typeface="Verdana" panose="020B0604030504040204" pitchFamily="34" charset="0"/>
              </a:rPr>
              <a:t> y </a:t>
            </a:r>
            <a:r>
              <a:rPr lang="es-ES" sz="1400" u="sng" dirty="0">
                <a:latin typeface="Verdana" panose="020B0604030504040204" pitchFamily="34" charset="0"/>
                <a:ea typeface="Verdana" panose="020B0604030504040204" pitchFamily="34" charset="0"/>
              </a:rPr>
              <a:t>conservación</a:t>
            </a:r>
            <a:r>
              <a:rPr lang="es-ES" sz="1400" dirty="0">
                <a:latin typeface="Verdana" panose="020B0604030504040204" pitchFamily="34" charset="0"/>
                <a:ea typeface="Verdana" panose="020B0604030504040204" pitchFamily="34" charset="0"/>
              </a:rPr>
              <a:t> de los documentos de archivo a lo largo de su ciclo vital que son el </a:t>
            </a:r>
            <a:r>
              <a:rPr lang="es-ES" sz="1400" b="1" dirty="0">
                <a:latin typeface="Verdana" panose="020B0604030504040204" pitchFamily="34" charset="0"/>
                <a:ea typeface="Verdana" panose="020B0604030504040204" pitchFamily="34" charset="0"/>
              </a:rPr>
              <a:t>Cuadro General de Clasificación Archivística </a:t>
            </a:r>
            <a:r>
              <a:rPr lang="es-ES" sz="1400" dirty="0">
                <a:latin typeface="Verdana" panose="020B0604030504040204" pitchFamily="34" charset="0"/>
                <a:ea typeface="Verdana" panose="020B0604030504040204" pitchFamily="34" charset="0"/>
              </a:rPr>
              <a:t>y el </a:t>
            </a:r>
            <a:r>
              <a:rPr lang="es-ES" sz="1400" b="1" dirty="0">
                <a:latin typeface="Verdana" panose="020B0604030504040204" pitchFamily="34" charset="0"/>
                <a:ea typeface="Verdana" panose="020B0604030504040204" pitchFamily="34" charset="0"/>
              </a:rPr>
              <a:t>Catálogo de Disposición Documental.</a:t>
            </a:r>
            <a:r>
              <a:rPr lang="es-ES" sz="1400" dirty="0">
                <a:latin typeface="Verdana" panose="020B0604030504040204" pitchFamily="34" charset="0"/>
                <a:ea typeface="Verdana" panose="020B0604030504040204" pitchFamily="34" charset="0"/>
              </a:rPr>
              <a:t> (</a:t>
            </a:r>
            <a:r>
              <a:rPr lang="es-ES" sz="1400" dirty="0">
                <a:latin typeface="Verdana" panose="020B0604030504040204" pitchFamily="34" charset="0"/>
                <a:ea typeface="Verdana" panose="020B0604030504040204" pitchFamily="34" charset="0"/>
                <a:cs typeface="Arial" panose="020B0604020202020204" pitchFamily="34" charset="0"/>
              </a:rPr>
              <a:t>LGA, art. 4.)</a:t>
            </a:r>
            <a:endParaRPr lang="es-MX" sz="1400" dirty="0">
              <a:latin typeface="Verdana" panose="020B0604030504040204" pitchFamily="34" charset="0"/>
              <a:ea typeface="Verdana" panose="020B0604030504040204" pitchFamily="34" charset="0"/>
              <a:cs typeface="Arial" panose="020B0604020202020204" pitchFamily="34" charset="0"/>
            </a:endParaRPr>
          </a:p>
        </p:txBody>
      </p:sp>
      <p:sp>
        <p:nvSpPr>
          <p:cNvPr id="3" name="Cuadro de texto 2"/>
          <p:cNvSpPr txBox="1"/>
          <p:nvPr/>
        </p:nvSpPr>
        <p:spPr>
          <a:xfrm>
            <a:off x="5492115" y="1007110"/>
            <a:ext cx="6409055" cy="4831080"/>
          </a:xfrm>
          <a:prstGeom prst="rect">
            <a:avLst/>
          </a:prstGeom>
          <a:noFill/>
        </p:spPr>
        <p:txBody>
          <a:bodyPr wrap="square" rtlCol="0" anchor="t">
            <a:spAutoFit/>
          </a:bodyPr>
          <a:lstStyle/>
          <a:p>
            <a:endParaRPr lang="es-MX" altLang="en-US" sz="1400" dirty="0">
              <a:latin typeface="Verdana" panose="020B0604030504040204" pitchFamily="34" charset="0"/>
              <a:cs typeface="Verdana" panose="020B0604030504040204" pitchFamily="34" charset="0"/>
            </a:endParaRPr>
          </a:p>
          <a:p>
            <a:r>
              <a:rPr lang="es-MX" altLang="en-US" sz="1400" b="1" dirty="0">
                <a:latin typeface="Verdana" panose="020B0604030504040204" pitchFamily="34" charset="0"/>
                <a:cs typeface="Verdana" panose="020B0604030504040204" pitchFamily="34" charset="0"/>
              </a:rPr>
              <a:t>I. INSTRUMENTOS DE CONTROL ARCHIVÍSTICO.</a:t>
            </a:r>
            <a:r>
              <a:rPr lang="es-MX" altLang="en-US" sz="1400" dirty="0">
                <a:latin typeface="Verdana" panose="020B0604030504040204" pitchFamily="34" charset="0"/>
                <a:cs typeface="Verdana" panose="020B0604030504040204" pitchFamily="34" charset="0"/>
              </a:rPr>
              <a:t>	</a:t>
            </a:r>
          </a:p>
          <a:p>
            <a:r>
              <a:rPr lang="es-MX" altLang="en-US" sz="1400" dirty="0">
                <a:latin typeface="Verdana" panose="020B0604030504040204" pitchFamily="34" charset="0"/>
                <a:cs typeface="Verdana" panose="020B0604030504040204" pitchFamily="34" charset="0"/>
              </a:rPr>
              <a:t>1. Contexto institucional.	</a:t>
            </a:r>
          </a:p>
          <a:p>
            <a:r>
              <a:rPr lang="es-MX" altLang="en-US" sz="1400" dirty="0">
                <a:latin typeface="Verdana" panose="020B0604030504040204" pitchFamily="34" charset="0"/>
                <a:cs typeface="Verdana" panose="020B0604030504040204" pitchFamily="34" charset="0"/>
              </a:rPr>
              <a:t>2. Objetivos	</a:t>
            </a:r>
          </a:p>
          <a:p>
            <a:r>
              <a:rPr lang="es-MX" altLang="en-US" sz="1400" dirty="0">
                <a:latin typeface="Verdana" panose="020B0604030504040204" pitchFamily="34" charset="0"/>
                <a:cs typeface="Verdana" panose="020B0604030504040204" pitchFamily="34" charset="0"/>
              </a:rPr>
              <a:t>3. Ámbito de aplicación de los instrumentos de control archivístico.</a:t>
            </a:r>
          </a:p>
          <a:p>
            <a:r>
              <a:rPr lang="es-MX" altLang="en-US" sz="1400" dirty="0">
                <a:latin typeface="Verdana" panose="020B0604030504040204" pitchFamily="34" charset="0"/>
                <a:cs typeface="Verdana" panose="020B0604030504040204" pitchFamily="34" charset="0"/>
              </a:rPr>
              <a:t>4. Marco jurídico.	</a:t>
            </a:r>
          </a:p>
          <a:p>
            <a:endParaRPr lang="es-MX" altLang="en-US" sz="1400" dirty="0">
              <a:latin typeface="Verdana" panose="020B0604030504040204" pitchFamily="34" charset="0"/>
              <a:cs typeface="Verdana" panose="020B0604030504040204" pitchFamily="34" charset="0"/>
            </a:endParaRPr>
          </a:p>
          <a:p>
            <a:r>
              <a:rPr lang="es-MX" altLang="en-US" sz="1400" b="1" dirty="0">
                <a:latin typeface="Verdana" panose="020B0604030504040204" pitchFamily="34" charset="0"/>
                <a:cs typeface="Verdana" panose="020B0604030504040204" pitchFamily="34" charset="0"/>
              </a:rPr>
              <a:t>II. CUADRO GENERAL DE CLASIFICACIÓN ARCHIVÍSTICA</a:t>
            </a:r>
            <a:r>
              <a:rPr lang="es-MX" altLang="en-US" sz="1400" dirty="0">
                <a:latin typeface="Verdana" panose="020B0604030504040204" pitchFamily="34" charset="0"/>
                <a:cs typeface="Verdana" panose="020B0604030504040204" pitchFamily="34" charset="0"/>
              </a:rPr>
              <a:t>	</a:t>
            </a:r>
          </a:p>
          <a:p>
            <a:r>
              <a:rPr lang="es-MX" altLang="en-US" sz="1400" dirty="0">
                <a:latin typeface="Verdana" panose="020B0604030504040204" pitchFamily="34" charset="0"/>
                <a:cs typeface="Verdana" panose="020B0604030504040204" pitchFamily="34" charset="0"/>
              </a:rPr>
              <a:t>1. Fundamentos y metodología de elaboración	</a:t>
            </a:r>
          </a:p>
          <a:p>
            <a:r>
              <a:rPr lang="es-MX" altLang="en-US" sz="1400" dirty="0">
                <a:latin typeface="Verdana" panose="020B0604030504040204" pitchFamily="34" charset="0"/>
                <a:cs typeface="Verdana" panose="020B0604030504040204" pitchFamily="34" charset="0"/>
              </a:rPr>
              <a:t>2. Aplicación del Cuadro General de Clasificación Archivística	</a:t>
            </a:r>
          </a:p>
          <a:p>
            <a:r>
              <a:rPr lang="es-MX" altLang="en-US" sz="1400" dirty="0">
                <a:latin typeface="Verdana" panose="020B0604030504040204" pitchFamily="34" charset="0"/>
                <a:cs typeface="Verdana" panose="020B0604030504040204" pitchFamily="34" charset="0"/>
              </a:rPr>
              <a:t>3. Cuadro General de Clasificación Archivística.	</a:t>
            </a:r>
          </a:p>
          <a:p>
            <a:endParaRPr lang="es-MX" altLang="en-US" sz="1400" dirty="0">
              <a:latin typeface="Verdana" panose="020B0604030504040204" pitchFamily="34" charset="0"/>
              <a:cs typeface="Verdana" panose="020B0604030504040204" pitchFamily="34" charset="0"/>
            </a:endParaRPr>
          </a:p>
          <a:p>
            <a:r>
              <a:rPr lang="es-MX" altLang="en-US" sz="1400" b="1" dirty="0">
                <a:latin typeface="Verdana" panose="020B0604030504040204" pitchFamily="34" charset="0"/>
                <a:cs typeface="Verdana" panose="020B0604030504040204" pitchFamily="34" charset="0"/>
              </a:rPr>
              <a:t>III. CATÁLOGO DE DISPOSICIÓN DOCUMENTAL</a:t>
            </a:r>
            <a:r>
              <a:rPr lang="es-MX" altLang="en-US" sz="1400" dirty="0">
                <a:latin typeface="Verdana" panose="020B0604030504040204" pitchFamily="34" charset="0"/>
                <a:cs typeface="Verdana" panose="020B0604030504040204" pitchFamily="34" charset="0"/>
              </a:rPr>
              <a:t>	</a:t>
            </a:r>
          </a:p>
          <a:p>
            <a:r>
              <a:rPr lang="es-MX" altLang="en-US" sz="1400" dirty="0">
                <a:latin typeface="Verdana" panose="020B0604030504040204" pitchFamily="34" charset="0"/>
                <a:cs typeface="Verdana" panose="020B0604030504040204" pitchFamily="34" charset="0"/>
              </a:rPr>
              <a:t>1. Fundamentos y metodología de elaboración</a:t>
            </a:r>
          </a:p>
          <a:p>
            <a:r>
              <a:rPr lang="es-MX" altLang="en-US" sz="1400" dirty="0">
                <a:latin typeface="Verdana" panose="020B0604030504040204" pitchFamily="34" charset="0"/>
                <a:cs typeface="Verdana" panose="020B0604030504040204" pitchFamily="34" charset="0"/>
              </a:rPr>
              <a:t>2. Instructivo de uso del Catálogo de Disposición Documental.	</a:t>
            </a:r>
          </a:p>
          <a:p>
            <a:r>
              <a:rPr lang="es-MX" altLang="en-US" sz="1400" dirty="0">
                <a:latin typeface="Verdana" panose="020B0604030504040204" pitchFamily="34" charset="0"/>
                <a:cs typeface="Verdana" panose="020B0604030504040204" pitchFamily="34" charset="0"/>
              </a:rPr>
              <a:t>3. Catálogo de Disposición Documental	</a:t>
            </a:r>
          </a:p>
          <a:p>
            <a:r>
              <a:rPr lang="es-MX" altLang="en-US" sz="1400" dirty="0">
                <a:latin typeface="Verdana" panose="020B0604030504040204" pitchFamily="34" charset="0"/>
                <a:cs typeface="Verdana" panose="020B0604030504040204" pitchFamily="34" charset="0"/>
              </a:rPr>
              <a:t>4. Documentos de comprobación administrativa inmediata y apoyo informativo</a:t>
            </a:r>
          </a:p>
          <a:p>
            <a:r>
              <a:rPr lang="es-MX" altLang="en-US" sz="1400" dirty="0">
                <a:latin typeface="Verdana" panose="020B0604030504040204" pitchFamily="34" charset="0"/>
                <a:cs typeface="Verdana" panose="020B0604030504040204" pitchFamily="34" charset="0"/>
              </a:rPr>
              <a:t>	</a:t>
            </a:r>
          </a:p>
          <a:p>
            <a:r>
              <a:rPr lang="es-MX" altLang="en-US" sz="1400" b="1" dirty="0">
                <a:solidFill>
                  <a:schemeClr val="tx1"/>
                </a:solidFill>
                <a:latin typeface="Verdana" panose="020B0604030504040204" pitchFamily="34" charset="0"/>
                <a:cs typeface="Verdana" panose="020B0604030504040204" pitchFamily="34" charset="0"/>
              </a:rPr>
              <a:t>IV. GLOSARIO	</a:t>
            </a:r>
          </a:p>
          <a:p>
            <a:endParaRPr lang="es-MX" altLang="en-US" sz="1400" b="1" dirty="0">
              <a:solidFill>
                <a:schemeClr val="tx1"/>
              </a:solidFill>
              <a:latin typeface="Verdana" panose="020B0604030504040204" pitchFamily="34" charset="0"/>
              <a:cs typeface="Verdana" panose="020B0604030504040204" pitchFamily="34" charset="0"/>
            </a:endParaRPr>
          </a:p>
          <a:p>
            <a:r>
              <a:rPr lang="es-MX" altLang="en-US" sz="1400" b="1" dirty="0">
                <a:solidFill>
                  <a:schemeClr val="tx1"/>
                </a:solidFill>
                <a:latin typeface="Verdana" panose="020B0604030504040204" pitchFamily="34" charset="0"/>
                <a:cs typeface="Verdana" panose="020B0604030504040204" pitchFamily="34" charset="0"/>
              </a:rPr>
              <a:t>V. HOJA DE CIERRE	</a:t>
            </a:r>
          </a:p>
        </p:txBody>
      </p:sp>
      <p:sp>
        <p:nvSpPr>
          <p:cNvPr id="11" name="Cuadro de texto 10"/>
          <p:cNvSpPr txBox="1"/>
          <p:nvPr/>
        </p:nvSpPr>
        <p:spPr>
          <a:xfrm>
            <a:off x="5492115" y="537210"/>
            <a:ext cx="6439535" cy="337185"/>
          </a:xfrm>
          <a:prstGeom prst="rect">
            <a:avLst/>
          </a:prstGeom>
          <a:noFill/>
        </p:spPr>
        <p:txBody>
          <a:bodyPr wrap="square" rtlCol="0" anchor="t">
            <a:spAutoFit/>
          </a:bodyPr>
          <a:lstStyle/>
          <a:p>
            <a:pPr algn="ctr"/>
            <a:r>
              <a:rPr lang="es-MX" altLang="es-ES" sz="1600" b="1" dirty="0">
                <a:solidFill>
                  <a:srgbClr val="840C18"/>
                </a:solidFill>
                <a:latin typeface="Verdana" panose="020B0604030504040204" pitchFamily="34" charset="0"/>
                <a:ea typeface="Verdana" panose="020B0604030504040204" pitchFamily="34" charset="0"/>
                <a:sym typeface="+mn-ea"/>
              </a:rPr>
              <a:t>Estructura de los ICA</a:t>
            </a:r>
          </a:p>
        </p:txBody>
      </p:sp>
      <p:sp>
        <p:nvSpPr>
          <p:cNvPr id="12" name="Rectángulo 11"/>
          <p:cNvSpPr/>
          <p:nvPr/>
        </p:nvSpPr>
        <p:spPr>
          <a:xfrm>
            <a:off x="1031874" y="4193317"/>
            <a:ext cx="3636645" cy="1414780"/>
          </a:xfrm>
          <a:prstGeom prst="rect">
            <a:avLst/>
          </a:prstGeom>
          <a:solidFill>
            <a:schemeClr val="accent4">
              <a:lumMod val="20000"/>
              <a:lumOff val="80000"/>
            </a:schemeClr>
          </a:solidFill>
        </p:spPr>
        <p:txBody>
          <a:bodyPr wrap="square">
            <a:spAutoFit/>
          </a:bodyPr>
          <a:lstStyle/>
          <a:p>
            <a:pPr algn="ctr"/>
            <a:r>
              <a:rPr lang="es-MX" altLang="es-ES" sz="1400" dirty="0">
                <a:latin typeface="Verdana" panose="020B0604030504040204" pitchFamily="34" charset="0"/>
                <a:ea typeface="Verdana" panose="020B0604030504040204" pitchFamily="34" charset="0"/>
              </a:rPr>
              <a:t>Para la organización de expedientes vamos autilizar exclusivamente el </a:t>
            </a:r>
          </a:p>
          <a:p>
            <a:pPr algn="ctr"/>
            <a:endParaRPr lang="es-MX" altLang="es-ES" sz="1400" b="1" dirty="0">
              <a:latin typeface="Verdana" panose="020B0604030504040204" pitchFamily="34" charset="0"/>
              <a:ea typeface="Verdana" panose="020B0604030504040204" pitchFamily="34" charset="0"/>
              <a:sym typeface="+mn-ea"/>
            </a:endParaRPr>
          </a:p>
          <a:p>
            <a:pPr algn="ctr"/>
            <a:r>
              <a:rPr lang="es-ES" sz="1400" b="1" dirty="0">
                <a:latin typeface="Verdana" panose="020B0604030504040204" pitchFamily="34" charset="0"/>
                <a:ea typeface="Verdana" panose="020B0604030504040204" pitchFamily="34" charset="0"/>
                <a:sym typeface="+mn-ea"/>
              </a:rPr>
              <a:t>Catálogo de Disposición Documental.</a:t>
            </a:r>
          </a:p>
          <a:p>
            <a:pPr algn="ctr"/>
            <a:r>
              <a:rPr lang="es-MX" sz="1600" b="1" dirty="0">
                <a:latin typeface="Verdana" panose="020B0604030504040204" pitchFamily="34" charset="0"/>
                <a:ea typeface="Verdana" panose="020B0604030504040204" pitchFamily="34" charset="0"/>
                <a:cs typeface="Arial" panose="020B0604020202020204" pitchFamily="34" charset="0"/>
              </a:rPr>
              <a:t>CADIDO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p:cNvGraphicFramePr>
            <a:graphicFrameLocks noChangeAspect="1"/>
          </p:cNvGraphicFramePr>
          <p:nvPr>
            <p:extLst>
              <p:ext uri="{D42A27DB-BD31-4B8C-83A1-F6EECF244321}">
                <p14:modId xmlns:p14="http://schemas.microsoft.com/office/powerpoint/2010/main" val="1030906101"/>
              </p:ext>
            </p:extLst>
          </p:nvPr>
        </p:nvGraphicFramePr>
        <p:xfrm>
          <a:off x="4244975" y="128336"/>
          <a:ext cx="7588250" cy="7451057"/>
        </p:xfrm>
        <a:graphic>
          <a:graphicData uri="http://schemas.openxmlformats.org/presentationml/2006/ole">
            <mc:AlternateContent xmlns:mc="http://schemas.openxmlformats.org/markup-compatibility/2006">
              <mc:Choice xmlns:v="urn:schemas-microsoft-com:vml" Requires="v">
                <p:oleObj spid="_x0000_s11278" name="Document" r:id="rId3" imgW="6904209" imgH="7102133" progId="Word.Document.12">
                  <p:embed/>
                </p:oleObj>
              </mc:Choice>
              <mc:Fallback>
                <p:oleObj name="Document" r:id="rId3" imgW="6904209" imgH="7102133" progId="Word.Document.12">
                  <p:embed/>
                  <p:pic>
                    <p:nvPicPr>
                      <p:cNvPr id="0" name="Objeto 10"/>
                      <p:cNvPicPr/>
                      <p:nvPr/>
                    </p:nvPicPr>
                    <p:blipFill>
                      <a:blip r:embed="rId4"/>
                      <a:stretch>
                        <a:fillRect/>
                      </a:stretch>
                    </p:blipFill>
                    <p:spPr>
                      <a:xfrm>
                        <a:off x="4244975" y="128336"/>
                        <a:ext cx="7588250" cy="7451057"/>
                      </a:xfrm>
                      <a:prstGeom prst="rect">
                        <a:avLst/>
                      </a:prstGeom>
                    </p:spPr>
                  </p:pic>
                </p:oleObj>
              </mc:Fallback>
            </mc:AlternateContent>
          </a:graphicData>
        </a:graphic>
      </p:graphicFrame>
      <p:sp>
        <p:nvSpPr>
          <p:cNvPr id="3" name="CuadroTexto 2"/>
          <p:cNvSpPr txBox="1"/>
          <p:nvPr/>
        </p:nvSpPr>
        <p:spPr>
          <a:xfrm>
            <a:off x="358775" y="3853864"/>
            <a:ext cx="3502167" cy="2308324"/>
          </a:xfrm>
          <a:prstGeom prst="rect">
            <a:avLst/>
          </a:prstGeom>
          <a:noFill/>
        </p:spPr>
        <p:txBody>
          <a:bodyPr wrap="square" rtlCol="0">
            <a:spAutoFit/>
          </a:bodyPr>
          <a:lstStyle/>
          <a:p>
            <a:pPr algn="ctr"/>
            <a:r>
              <a:rPr lang="es-MX" sz="1600" b="1" dirty="0">
                <a:latin typeface="Verdana" panose="020B0604030504040204" pitchFamily="34" charset="0"/>
                <a:ea typeface="Verdana" panose="020B0604030504040204" pitchFamily="34" charset="0"/>
              </a:rPr>
              <a:t>Del catálogo de disposición documental copiaremos:</a:t>
            </a:r>
          </a:p>
          <a:p>
            <a:pPr algn="ctr"/>
            <a:endParaRPr lang="es-MX" sz="1600" dirty="0">
              <a:latin typeface="Verdana" panose="020B0604030504040204" pitchFamily="34" charset="0"/>
              <a:ea typeface="Verdana" panose="020B0604030504040204" pitchFamily="34" charset="0"/>
            </a:endParaRPr>
          </a:p>
          <a:p>
            <a:pPr algn="ctr"/>
            <a:endParaRPr lang="es-MX" sz="1600" dirty="0">
              <a:latin typeface="Verdana" panose="020B0604030504040204" pitchFamily="34" charset="0"/>
              <a:ea typeface="Verdana" panose="020B0604030504040204" pitchFamily="34" charset="0"/>
            </a:endParaRPr>
          </a:p>
          <a:p>
            <a:pPr algn="ctr"/>
            <a:r>
              <a:rPr lang="es-MX" sz="1600" dirty="0">
                <a:latin typeface="Verdana" panose="020B0604030504040204" pitchFamily="34" charset="0"/>
                <a:ea typeface="Verdana" panose="020B0604030504040204" pitchFamily="34" charset="0"/>
              </a:rPr>
              <a:t>Los valores documentales</a:t>
            </a:r>
          </a:p>
          <a:p>
            <a:pPr algn="ctr"/>
            <a:endParaRPr lang="es-MX" sz="1600" dirty="0">
              <a:latin typeface="Verdana" panose="020B0604030504040204" pitchFamily="34" charset="0"/>
              <a:ea typeface="Verdana" panose="020B0604030504040204" pitchFamily="34" charset="0"/>
            </a:endParaRPr>
          </a:p>
          <a:p>
            <a:pPr algn="ctr"/>
            <a:r>
              <a:rPr lang="es-MX" sz="1600" dirty="0">
                <a:latin typeface="Verdana" panose="020B0604030504040204" pitchFamily="34" charset="0"/>
                <a:ea typeface="Verdana" panose="020B0604030504040204" pitchFamily="34" charset="0"/>
              </a:rPr>
              <a:t>El plazo de conservación</a:t>
            </a:r>
          </a:p>
          <a:p>
            <a:pPr algn="ctr"/>
            <a:endParaRPr lang="es-MX" sz="1600" dirty="0">
              <a:latin typeface="Verdana" panose="020B0604030504040204" pitchFamily="34" charset="0"/>
              <a:ea typeface="Verdana" panose="020B0604030504040204" pitchFamily="34" charset="0"/>
            </a:endParaRPr>
          </a:p>
          <a:p>
            <a:pPr algn="ctr"/>
            <a:r>
              <a:rPr lang="es-MX" sz="1600" dirty="0">
                <a:latin typeface="Verdana" panose="020B0604030504040204" pitchFamily="34" charset="0"/>
                <a:ea typeface="Verdana" panose="020B0604030504040204" pitchFamily="34" charset="0"/>
              </a:rPr>
              <a:t>La técnica de selección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36858" y="332187"/>
            <a:ext cx="11561220" cy="338554"/>
          </a:xfrm>
          <a:prstGeom prst="rect">
            <a:avLst/>
          </a:prstGeom>
          <a:noFill/>
        </p:spPr>
        <p:txBody>
          <a:bodyPr wrap="square" rtlCol="0">
            <a:spAutoFit/>
          </a:bodyPr>
          <a:lstStyle/>
          <a:p>
            <a:pPr algn="ctr"/>
            <a:r>
              <a:rPr lang="es-MX" sz="1600" b="1" dirty="0">
                <a:solidFill>
                  <a:srgbClr val="C00000"/>
                </a:solidFill>
                <a:latin typeface="Verdana" panose="020B0604030504040204" pitchFamily="34" charset="0"/>
                <a:ea typeface="Verdana" panose="020B0604030504040204" pitchFamily="34" charset="0"/>
              </a:rPr>
              <a:t>SEXTO. La descripción documental</a:t>
            </a:r>
          </a:p>
        </p:txBody>
      </p:sp>
      <p:graphicFrame>
        <p:nvGraphicFramePr>
          <p:cNvPr id="6" name="Objeto 5"/>
          <p:cNvGraphicFramePr>
            <a:graphicFrameLocks noChangeAspect="1"/>
          </p:cNvGraphicFramePr>
          <p:nvPr>
            <p:extLst>
              <p:ext uri="{D42A27DB-BD31-4B8C-83A1-F6EECF244321}">
                <p14:modId xmlns:p14="http://schemas.microsoft.com/office/powerpoint/2010/main" val="4221365291"/>
              </p:ext>
            </p:extLst>
          </p:nvPr>
        </p:nvGraphicFramePr>
        <p:xfrm>
          <a:off x="336550" y="817563"/>
          <a:ext cx="11358563" cy="6192837"/>
        </p:xfrm>
        <a:graphic>
          <a:graphicData uri="http://schemas.openxmlformats.org/presentationml/2006/ole">
            <mc:AlternateContent xmlns:mc="http://schemas.openxmlformats.org/markup-compatibility/2006">
              <mc:Choice xmlns:v="urn:schemas-microsoft-com:vml" Requires="v">
                <p:oleObj spid="_x0000_s8212" name="Document" r:id="rId3" imgW="8452670" imgH="4601656" progId="Word.Document.12">
                  <p:embed/>
                </p:oleObj>
              </mc:Choice>
              <mc:Fallback>
                <p:oleObj name="Document" r:id="rId3" imgW="8452670" imgH="4601656" progId="Word.Document.12">
                  <p:embed/>
                  <p:pic>
                    <p:nvPicPr>
                      <p:cNvPr id="0" name="Imagen 8204"/>
                      <p:cNvPicPr/>
                      <p:nvPr/>
                    </p:nvPicPr>
                    <p:blipFill>
                      <a:blip r:embed="rId4"/>
                      <a:stretch>
                        <a:fillRect/>
                      </a:stretch>
                    </p:blipFill>
                    <p:spPr>
                      <a:xfrm>
                        <a:off x="336550" y="817563"/>
                        <a:ext cx="11358563" cy="6192837"/>
                      </a:xfrm>
                      <a:prstGeom prst="rect">
                        <a:avLst/>
                      </a:prstGeom>
                    </p:spPr>
                  </p:pic>
                </p:oleObj>
              </mc:Fallback>
            </mc:AlternateContent>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6401" y="568142"/>
            <a:ext cx="10772876" cy="338554"/>
          </a:xfrm>
          <a:prstGeom prst="rect">
            <a:avLst/>
          </a:prstGeom>
          <a:noFill/>
        </p:spPr>
        <p:txBody>
          <a:bodyPr wrap="square" rtlCol="0">
            <a:spAutoFit/>
          </a:bodyPr>
          <a:lstStyle/>
          <a:p>
            <a:pPr algn="ctr"/>
            <a:r>
              <a:rPr lang="es-MX" sz="1600" b="1" dirty="0">
                <a:solidFill>
                  <a:srgbClr val="993300"/>
                </a:solidFill>
                <a:latin typeface="Verdana" panose="020B0604030504040204" pitchFamily="34" charset="0"/>
                <a:ea typeface="Verdana" panose="020B0604030504040204" pitchFamily="34" charset="0"/>
              </a:rPr>
              <a:t>La transferencia primaria.</a:t>
            </a:r>
          </a:p>
        </p:txBody>
      </p:sp>
      <p:sp>
        <p:nvSpPr>
          <p:cNvPr id="6" name="Rectángulo 5"/>
          <p:cNvSpPr/>
          <p:nvPr/>
        </p:nvSpPr>
        <p:spPr>
          <a:xfrm>
            <a:off x="1756229" y="1208652"/>
            <a:ext cx="8606970" cy="584775"/>
          </a:xfrm>
          <a:prstGeom prst="rect">
            <a:avLst/>
          </a:prstGeom>
        </p:spPr>
        <p:txBody>
          <a:bodyPr wrap="square">
            <a:spAutoFit/>
          </a:bodyPr>
          <a:lstStyle/>
          <a:p>
            <a:pPr algn="ctr"/>
            <a:r>
              <a:rPr lang="es-MX" sz="1600" dirty="0">
                <a:solidFill>
                  <a:srgbClr val="0D0D0D"/>
                </a:solidFill>
                <a:latin typeface="Verdana" panose="020B0604030504040204" pitchFamily="34" charset="0"/>
                <a:ea typeface="Calibri" panose="020F0502020204030204" charset="0"/>
                <a:cs typeface="Verdana" panose="020B0604030504040204" pitchFamily="34" charset="0"/>
              </a:rPr>
              <a:t>La transferencia primaria es el traslado controlado y sistemático de expedientes de consulta esporádica de un archivo de trámite a uno de concentración.</a:t>
            </a:r>
            <a:endParaRPr lang="es-MX" sz="1600" dirty="0"/>
          </a:p>
        </p:txBody>
      </p:sp>
      <p:sp>
        <p:nvSpPr>
          <p:cNvPr id="8" name="Rectángulo 7"/>
          <p:cNvSpPr/>
          <p:nvPr/>
        </p:nvSpPr>
        <p:spPr>
          <a:xfrm>
            <a:off x="1756229" y="2226188"/>
            <a:ext cx="8606970" cy="338554"/>
          </a:xfrm>
          <a:prstGeom prst="rect">
            <a:avLst/>
          </a:prstGeom>
        </p:spPr>
        <p:txBody>
          <a:bodyPr wrap="square">
            <a:spAutoFit/>
          </a:bodyPr>
          <a:lstStyle/>
          <a:p>
            <a:pPr algn="ctr"/>
            <a:r>
              <a:rPr lang="es-MX" sz="1600" b="1" dirty="0">
                <a:solidFill>
                  <a:srgbClr val="0D0D0D"/>
                </a:solidFill>
                <a:latin typeface="Verdana" panose="020B0604030504040204" pitchFamily="34" charset="0"/>
                <a:ea typeface="Calibri" panose="020F0502020204030204" charset="0"/>
                <a:cs typeface="Verdana" panose="020B0604030504040204" pitchFamily="34" charset="0"/>
              </a:rPr>
              <a:t>¿Cómo realizó la transferencia primaria?</a:t>
            </a:r>
            <a:endParaRPr lang="es-MX" sz="1600" b="1" dirty="0"/>
          </a:p>
        </p:txBody>
      </p:sp>
      <p:sp>
        <p:nvSpPr>
          <p:cNvPr id="9" name="Rectángulo 8"/>
          <p:cNvSpPr/>
          <p:nvPr/>
        </p:nvSpPr>
        <p:spPr>
          <a:xfrm>
            <a:off x="1756229" y="3012891"/>
            <a:ext cx="8606970" cy="2554545"/>
          </a:xfrm>
          <a:prstGeom prst="rect">
            <a:avLst/>
          </a:prstGeom>
        </p:spPr>
        <p:txBody>
          <a:bodyPr wrap="square">
            <a:spAutoFit/>
          </a:bodyPr>
          <a:lstStyle/>
          <a:p>
            <a:pPr algn="just"/>
            <a:r>
              <a:rPr lang="es-MX" sz="1600" b="1" dirty="0">
                <a:solidFill>
                  <a:srgbClr val="0D0D0D"/>
                </a:solidFill>
                <a:latin typeface="Verdana" panose="020B0604030504040204" pitchFamily="34" charset="0"/>
                <a:ea typeface="Calibri" panose="020F0502020204030204" charset="0"/>
                <a:cs typeface="Verdana" panose="020B0604030504040204" pitchFamily="34" charset="0"/>
              </a:rPr>
              <a:t>Requisitos:</a:t>
            </a:r>
          </a:p>
          <a:p>
            <a:pPr algn="just"/>
            <a:endParaRPr lang="es-MX" sz="1600" dirty="0">
              <a:solidFill>
                <a:srgbClr val="0D0D0D"/>
              </a:solidFill>
              <a:latin typeface="Verdana" panose="020B0604030504040204" pitchFamily="34" charset="0"/>
              <a:ea typeface="Calibri" panose="020F0502020204030204" charset="0"/>
              <a:cs typeface="Verdana" panose="020B0604030504040204" pitchFamily="34" charset="0"/>
            </a:endParaRPr>
          </a:p>
          <a:p>
            <a:pPr marL="342900" indent="-342900" algn="just">
              <a:buFont typeface="+mj-lt"/>
              <a:buAutoNum type="arabicPeriod"/>
            </a:pPr>
            <a:r>
              <a:rPr lang="es-MX" sz="1600" dirty="0">
                <a:solidFill>
                  <a:srgbClr val="0D0D0D"/>
                </a:solidFill>
                <a:latin typeface="Verdana" panose="020B0604030504040204" pitchFamily="34" charset="0"/>
              </a:rPr>
              <a:t>Tener los instrumentos de control archivístico autorizados y dictaminados por el grupo interdisciplinario de archivos del Ayuntamiento.</a:t>
            </a:r>
          </a:p>
          <a:p>
            <a:pPr marL="342900" indent="-342900" algn="just">
              <a:buFont typeface="+mj-lt"/>
              <a:buAutoNum type="arabicPeriod"/>
            </a:pPr>
            <a:endParaRPr lang="es-MX" sz="1600" dirty="0">
              <a:solidFill>
                <a:srgbClr val="0D0D0D"/>
              </a:solidFill>
              <a:latin typeface="Verdana" panose="020B0604030504040204" pitchFamily="34" charset="0"/>
            </a:endParaRPr>
          </a:p>
          <a:p>
            <a:pPr marL="342900" indent="-342900" algn="just">
              <a:buFont typeface="+mj-lt"/>
              <a:buAutoNum type="arabicPeriod"/>
            </a:pPr>
            <a:r>
              <a:rPr lang="es-MX" sz="1600" dirty="0">
                <a:solidFill>
                  <a:srgbClr val="0D0D0D"/>
                </a:solidFill>
                <a:latin typeface="Verdana" panose="020B0604030504040204" pitchFamily="34" charset="0"/>
              </a:rPr>
              <a:t>Tener los expedientes clasificados, cosidos, foliados y con caratula de identificación</a:t>
            </a:r>
          </a:p>
          <a:p>
            <a:pPr marL="800100" lvl="1" indent="-342900" algn="just">
              <a:buFont typeface="+mj-lt"/>
              <a:buAutoNum type="arabicPeriod"/>
            </a:pPr>
            <a:endParaRPr lang="es-MX" sz="1600" dirty="0">
              <a:solidFill>
                <a:srgbClr val="0D0D0D"/>
              </a:solidFill>
              <a:latin typeface="Verdana" panose="020B0604030504040204" pitchFamily="34" charset="0"/>
            </a:endParaRPr>
          </a:p>
          <a:p>
            <a:pPr lvl="1" algn="just"/>
            <a:r>
              <a:rPr lang="es-MX" sz="1600" dirty="0">
                <a:solidFill>
                  <a:srgbClr val="0D0D0D"/>
                </a:solidFill>
                <a:latin typeface="Verdana" panose="020B0604030504040204" pitchFamily="34" charset="0"/>
              </a:rPr>
              <a:t>En caso no estar en esta condición, los expedientes deberán ser tratados con las actividades señaladas</a:t>
            </a:r>
            <a:endParaRPr lang="es-MX" sz="1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9314" y="1348379"/>
            <a:ext cx="11480800" cy="1246495"/>
          </a:xfrm>
          <a:prstGeom prst="rect">
            <a:avLst/>
          </a:prstGeom>
        </p:spPr>
        <p:txBody>
          <a:bodyPr wrap="square">
            <a:spAutoFit/>
          </a:bodyPr>
          <a:lstStyle/>
          <a:p>
            <a:pPr marL="342900" indent="-342900" algn="just">
              <a:buFont typeface="+mj-lt"/>
              <a:buAutoNum type="arabicPeriod"/>
            </a:pPr>
            <a:r>
              <a:rPr lang="es-MX" sz="1500" dirty="0">
                <a:solidFill>
                  <a:srgbClr val="0D0D0D"/>
                </a:solidFill>
                <a:latin typeface="Verdana" panose="020B0604030504040204" pitchFamily="34" charset="0"/>
              </a:rPr>
              <a:t>Identificar la o las series documentales que haya vencido su plazo de conservación en archivo de trámite de acuerdo al catalogo de disposición documental vigente.</a:t>
            </a:r>
          </a:p>
          <a:p>
            <a:pPr marL="342900" indent="-342900" algn="just">
              <a:buFont typeface="+mj-lt"/>
              <a:buAutoNum type="arabicPeriod"/>
            </a:pPr>
            <a:endParaRPr lang="es-MX" sz="1500" dirty="0">
              <a:solidFill>
                <a:srgbClr val="0D0D0D"/>
              </a:solidFill>
              <a:latin typeface="Verdana" panose="020B0604030504040204" pitchFamily="34" charset="0"/>
            </a:endParaRPr>
          </a:p>
          <a:p>
            <a:pPr marL="342900" indent="-342900" algn="just">
              <a:buFont typeface="+mj-lt"/>
              <a:buAutoNum type="arabicPeriod"/>
            </a:pPr>
            <a:r>
              <a:rPr lang="es-MX" sz="1500" dirty="0">
                <a:solidFill>
                  <a:srgbClr val="0D0D0D"/>
                </a:solidFill>
                <a:latin typeface="Verdana" panose="020B0604030504040204" pitchFamily="34" charset="0"/>
              </a:rPr>
              <a:t>Realizar el embalaje de los expedientes de acuerdo a la serie en cajas o paquetes de acuerdo a las disposiciones del archivo de concentración y coloca la cédula de identificación.</a:t>
            </a:r>
          </a:p>
        </p:txBody>
      </p:sp>
      <p:grpSp>
        <p:nvGrpSpPr>
          <p:cNvPr id="5" name="Grupo 4"/>
          <p:cNvGrpSpPr/>
          <p:nvPr/>
        </p:nvGrpSpPr>
        <p:grpSpPr>
          <a:xfrm>
            <a:off x="2836045" y="4186101"/>
            <a:ext cx="2159635" cy="1864995"/>
            <a:chOff x="0" y="0"/>
            <a:chExt cx="2160000" cy="1865142"/>
          </a:xfrm>
        </p:grpSpPr>
        <p:pic>
          <p:nvPicPr>
            <p:cNvPr id="6" name="Picture 8" descr="Resultado de imagen para icono caja de archivo"/>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8598" b="11695"/>
            <a:stretch>
              <a:fillRect/>
            </a:stretch>
          </p:blipFill>
          <p:spPr>
            <a:xfrm>
              <a:off x="0" y="0"/>
              <a:ext cx="2160000" cy="1865142"/>
            </a:xfrm>
            <a:prstGeom prst="rect">
              <a:avLst/>
            </a:prstGeom>
            <a:noFill/>
          </p:spPr>
        </p:pic>
        <p:sp>
          <p:nvSpPr>
            <p:cNvPr id="7" name="CuadroTexto 8"/>
            <p:cNvSpPr txBox="1"/>
            <p:nvPr/>
          </p:nvSpPr>
          <p:spPr>
            <a:xfrm>
              <a:off x="569476" y="957054"/>
              <a:ext cx="1020445" cy="57659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r>
                <a:rPr lang="es-MX" sz="400" kern="1200">
                  <a:solidFill>
                    <a:srgbClr val="FFFFFF"/>
                  </a:solidFill>
                  <a:effectLst/>
                  <a:ea typeface="Calibri" panose="020F0502020204030204" charset="0"/>
                  <a:cs typeface="Times New Roman" panose="02020603050405020304" pitchFamily="18" charset="0"/>
                </a:rPr>
                <a:t>Fondo:</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Unidad administrativa:</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Área productora:</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Sección:</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Serie:</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Total de expedientes:</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Fechas extremas:</a:t>
              </a:r>
              <a:endParaRPr lang="es-MX" sz="1100">
                <a:effectLst/>
                <a:ea typeface="Calibri" panose="020F0502020204030204" charset="0"/>
                <a:cs typeface="Times New Roman" panose="02020603050405020304" pitchFamily="18" charset="0"/>
              </a:endParaRPr>
            </a:p>
            <a:p>
              <a:r>
                <a:rPr lang="es-MX" sz="400" kern="1200">
                  <a:solidFill>
                    <a:srgbClr val="FFFFFF"/>
                  </a:solidFill>
                  <a:effectLst/>
                  <a:ea typeface="Calibri" panose="020F0502020204030204" charset="0"/>
                  <a:cs typeface="Times New Roman" panose="02020603050405020304" pitchFamily="18" charset="0"/>
                </a:rPr>
                <a:t>Número de caja</a:t>
              </a:r>
              <a:endParaRPr lang="es-MX" sz="1100">
                <a:effectLst/>
                <a:ea typeface="Calibri" panose="020F0502020204030204" charset="0"/>
                <a:cs typeface="Times New Roman" panose="02020603050405020304" pitchFamily="18" charset="0"/>
              </a:endParaRPr>
            </a:p>
          </p:txBody>
        </p:sp>
      </p:grpSp>
      <p:graphicFrame>
        <p:nvGraphicFramePr>
          <p:cNvPr id="10" name="Objeto 9"/>
          <p:cNvGraphicFramePr>
            <a:graphicFrameLocks noChangeAspect="1"/>
          </p:cNvGraphicFramePr>
          <p:nvPr/>
        </p:nvGraphicFramePr>
        <p:xfrm>
          <a:off x="6059714" y="2835956"/>
          <a:ext cx="4385526" cy="3071358"/>
        </p:xfrm>
        <a:graphic>
          <a:graphicData uri="http://schemas.openxmlformats.org/presentationml/2006/ole">
            <mc:AlternateContent xmlns:mc="http://schemas.openxmlformats.org/markup-compatibility/2006">
              <mc:Choice xmlns:v="urn:schemas-microsoft-com:vml" Requires="v">
                <p:oleObj spid="_x0000_s9233" name="Documento" r:id="rId4" imgW="5611495" imgH="3936365" progId="Word.Document.12">
                  <p:embed/>
                </p:oleObj>
              </mc:Choice>
              <mc:Fallback>
                <p:oleObj name="Documento" r:id="rId4" imgW="5611495" imgH="3936365" progId="Word.Document.12">
                  <p:embed/>
                  <p:pic>
                    <p:nvPicPr>
                      <p:cNvPr id="0" name="Imagen 9227"/>
                      <p:cNvPicPr/>
                      <p:nvPr/>
                    </p:nvPicPr>
                    <p:blipFill>
                      <a:blip r:embed="rId5"/>
                      <a:stretch>
                        <a:fillRect/>
                      </a:stretch>
                    </p:blipFill>
                    <p:spPr>
                      <a:xfrm>
                        <a:off x="6059714" y="2835956"/>
                        <a:ext cx="4385526" cy="3071358"/>
                      </a:xfrm>
                      <a:prstGeom prst="rect">
                        <a:avLst/>
                      </a:prstGeom>
                    </p:spPr>
                  </p:pic>
                </p:oleObj>
              </mc:Fallback>
            </mc:AlternateContent>
          </a:graphicData>
        </a:graphic>
      </p:graphicFrame>
      <p:cxnSp>
        <p:nvCxnSpPr>
          <p:cNvPr id="12" name="Conector recto 11"/>
          <p:cNvCxnSpPr>
            <a:stCxn id="7" idx="2"/>
            <a:endCxn id="6" idx="2"/>
          </p:cNvCxnSpPr>
          <p:nvPr/>
        </p:nvCxnSpPr>
        <p:spPr>
          <a:xfrm>
            <a:off x="3915562" y="5719626"/>
            <a:ext cx="301" cy="331470"/>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cto 13"/>
          <p:cNvCxnSpPr>
            <a:stCxn id="6" idx="2"/>
          </p:cNvCxnSpPr>
          <p:nvPr/>
        </p:nvCxnSpPr>
        <p:spPr>
          <a:xfrm>
            <a:off x="3915863" y="6051096"/>
            <a:ext cx="1364657" cy="0"/>
          </a:xfrm>
          <a:prstGeom prst="line">
            <a:avLst/>
          </a:prstGeom>
        </p:spPr>
        <p:style>
          <a:lnRef idx="1">
            <a:schemeClr val="dk1"/>
          </a:lnRef>
          <a:fillRef idx="0">
            <a:schemeClr val="dk1"/>
          </a:fillRef>
          <a:effectRef idx="0">
            <a:schemeClr val="dk1"/>
          </a:effectRef>
          <a:fontRef idx="minor">
            <a:schemeClr val="tx1"/>
          </a:fontRef>
        </p:style>
      </p:cxnSp>
      <p:cxnSp>
        <p:nvCxnSpPr>
          <p:cNvPr id="16" name="Conector recto 15"/>
          <p:cNvCxnSpPr/>
          <p:nvPr/>
        </p:nvCxnSpPr>
        <p:spPr>
          <a:xfrm flipV="1">
            <a:off x="5280520" y="4186101"/>
            <a:ext cx="0" cy="1864995"/>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de flecha 17"/>
          <p:cNvCxnSpPr/>
          <p:nvPr/>
        </p:nvCxnSpPr>
        <p:spPr>
          <a:xfrm>
            <a:off x="5280520" y="4186101"/>
            <a:ext cx="655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6114" y="1632100"/>
            <a:ext cx="3128531" cy="4031873"/>
          </a:xfrm>
          <a:prstGeom prst="rect">
            <a:avLst/>
          </a:prstGeom>
        </p:spPr>
        <p:txBody>
          <a:bodyPr wrap="square">
            <a:spAutoFit/>
          </a:bodyPr>
          <a:lstStyle/>
          <a:p>
            <a:pPr marL="342900" indent="-342900" algn="ctr">
              <a:buFont typeface="+mj-lt"/>
              <a:buAutoNum type="arabicPeriod" startAt="3"/>
            </a:pPr>
            <a:r>
              <a:rPr lang="es-MX" sz="1600" b="1" dirty="0">
                <a:solidFill>
                  <a:srgbClr val="0D0D0D"/>
                </a:solidFill>
                <a:latin typeface="Verdana" panose="020B0604030504040204" pitchFamily="34" charset="0"/>
              </a:rPr>
              <a:t>Elabora</a:t>
            </a:r>
            <a:r>
              <a:rPr lang="es-MX" sz="1600" dirty="0">
                <a:solidFill>
                  <a:srgbClr val="0D0D0D"/>
                </a:solidFill>
                <a:latin typeface="Verdana" panose="020B0604030504040204" pitchFamily="34" charset="0"/>
              </a:rPr>
              <a:t> el </a:t>
            </a:r>
            <a:r>
              <a:rPr lang="es-MX" sz="1600" b="1" dirty="0">
                <a:solidFill>
                  <a:srgbClr val="0D0D0D"/>
                </a:solidFill>
                <a:latin typeface="Verdana" panose="020B0604030504040204" pitchFamily="34" charset="0"/>
              </a:rPr>
              <a:t>inventario de transferencia primaria</a:t>
            </a:r>
            <a:r>
              <a:rPr lang="es-MX" sz="1600" dirty="0">
                <a:solidFill>
                  <a:srgbClr val="0D0D0D"/>
                </a:solidFill>
                <a:latin typeface="Verdana" panose="020B0604030504040204" pitchFamily="34" charset="0"/>
              </a:rPr>
              <a:t> por cada serie que se va a trasladar al archivo de concentración.</a:t>
            </a:r>
          </a:p>
          <a:p>
            <a:pPr marL="342900" indent="-342900" algn="ctr">
              <a:buFont typeface="+mj-lt"/>
              <a:buAutoNum type="arabicPeriod" startAt="3"/>
            </a:pPr>
            <a:endParaRPr lang="es-MX" sz="1600" dirty="0">
              <a:solidFill>
                <a:srgbClr val="0D0D0D"/>
              </a:solidFill>
              <a:latin typeface="Verdana" panose="020B0604030504040204" pitchFamily="34" charset="0"/>
            </a:endParaRPr>
          </a:p>
          <a:p>
            <a:pPr marL="342900" indent="-342900" algn="ctr">
              <a:buFont typeface="+mj-lt"/>
              <a:buAutoNum type="arabicPeriod" startAt="3"/>
            </a:pPr>
            <a:r>
              <a:rPr lang="es-MX" sz="1600" b="1" dirty="0">
                <a:solidFill>
                  <a:srgbClr val="0D0D0D"/>
                </a:solidFill>
                <a:latin typeface="Verdana" panose="020B0604030504040204" pitchFamily="34" charset="0"/>
              </a:rPr>
              <a:t>Solicita</a:t>
            </a:r>
            <a:r>
              <a:rPr lang="es-MX" sz="1600" dirty="0">
                <a:solidFill>
                  <a:srgbClr val="0D0D0D"/>
                </a:solidFill>
                <a:latin typeface="Verdana" panose="020B0604030504040204" pitchFamily="34" charset="0"/>
              </a:rPr>
              <a:t> al responsable de archivo de trámite gestioné la transferencia primaria.</a:t>
            </a:r>
          </a:p>
          <a:p>
            <a:pPr marL="342900" indent="-342900" algn="ctr">
              <a:buFont typeface="+mj-lt"/>
              <a:buAutoNum type="arabicPeriod" startAt="3"/>
            </a:pPr>
            <a:endParaRPr lang="es-MX" sz="1600" dirty="0">
              <a:solidFill>
                <a:srgbClr val="0D0D0D"/>
              </a:solidFill>
              <a:latin typeface="Verdana" panose="020B0604030504040204" pitchFamily="34" charset="0"/>
            </a:endParaRPr>
          </a:p>
          <a:p>
            <a:pPr marL="342900" indent="-342900" algn="ctr">
              <a:buFont typeface="+mj-lt"/>
              <a:buAutoNum type="arabicPeriod" startAt="3"/>
            </a:pPr>
            <a:r>
              <a:rPr lang="es-MX" sz="1600" b="1" dirty="0">
                <a:solidFill>
                  <a:srgbClr val="0D0D0D"/>
                </a:solidFill>
                <a:latin typeface="Verdana" panose="020B0604030504040204" pitchFamily="34" charset="0"/>
              </a:rPr>
              <a:t>Sigue las instrucciones</a:t>
            </a:r>
            <a:r>
              <a:rPr lang="es-MX" sz="1600" dirty="0">
                <a:solidFill>
                  <a:srgbClr val="0D0D0D"/>
                </a:solidFill>
                <a:latin typeface="Verdana" panose="020B0604030504040204" pitchFamily="34" charset="0"/>
              </a:rPr>
              <a:t> del archivo de concentración.</a:t>
            </a:r>
          </a:p>
        </p:txBody>
      </p:sp>
      <p:graphicFrame>
        <p:nvGraphicFramePr>
          <p:cNvPr id="6" name="Objeto 5"/>
          <p:cNvGraphicFramePr>
            <a:graphicFrameLocks noChangeAspect="1"/>
          </p:cNvGraphicFramePr>
          <p:nvPr/>
        </p:nvGraphicFramePr>
        <p:xfrm>
          <a:off x="3409379" y="377847"/>
          <a:ext cx="8450262" cy="5519737"/>
        </p:xfrm>
        <a:graphic>
          <a:graphicData uri="http://schemas.openxmlformats.org/presentationml/2006/ole">
            <mc:AlternateContent xmlns:mc="http://schemas.openxmlformats.org/markup-compatibility/2006">
              <mc:Choice xmlns:v="urn:schemas-microsoft-com:vml" Requires="v">
                <p:oleObj spid="_x0000_s10256" name="Documento" r:id="rId3" imgW="8437880" imgH="5510530" progId="Word.Document.12">
                  <p:embed/>
                </p:oleObj>
              </mc:Choice>
              <mc:Fallback>
                <p:oleObj name="Documento" r:id="rId3" imgW="8437880" imgH="5510530" progId="Word.Document.12">
                  <p:embed/>
                  <p:pic>
                    <p:nvPicPr>
                      <p:cNvPr id="0" name="Imagen 10250"/>
                      <p:cNvPicPr/>
                      <p:nvPr/>
                    </p:nvPicPr>
                    <p:blipFill>
                      <a:blip r:embed="rId4"/>
                      <a:stretch>
                        <a:fillRect/>
                      </a:stretch>
                    </p:blipFill>
                    <p:spPr>
                      <a:xfrm>
                        <a:off x="3409379" y="377847"/>
                        <a:ext cx="8450262" cy="5519737"/>
                      </a:xfrm>
                      <a:prstGeom prst="rect">
                        <a:avLst/>
                      </a:prstGeom>
                    </p:spPr>
                  </p:pic>
                </p:oleObj>
              </mc:Fallback>
            </mc:AlternateContent>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4689987" y="1174782"/>
            <a:ext cx="7205798" cy="4555093"/>
          </a:xfrm>
          <a:prstGeom prst="rect">
            <a:avLst/>
          </a:prstGeom>
          <a:noFill/>
        </p:spPr>
        <p:txBody>
          <a:bodyPr wrap="square" rtlCol="0">
            <a:spAutoFit/>
          </a:bodyPr>
          <a:lstStyle/>
          <a:p>
            <a:pPr algn="ctr"/>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rPr>
              <a:t>INFORMACIÓN DE CONTACTO</a:t>
            </a:r>
          </a:p>
          <a:p>
            <a:pPr algn="ctr"/>
            <a:endPar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endParaRPr>
          </a:p>
          <a:p>
            <a:pPr algn="ctr"/>
            <a:r>
              <a:rPr lang="es-MX" sz="1600" b="1" dirty="0">
                <a:solidFill>
                  <a:srgbClr val="C00000"/>
                </a:solidFill>
                <a:latin typeface="Verdana" panose="020B0604030504040204" pitchFamily="34" charset="0"/>
                <a:ea typeface="Verdana" panose="020B0604030504040204" pitchFamily="34" charset="0"/>
                <a:cs typeface="Arial" panose="020B0604020202020204" pitchFamily="34" charset="0"/>
              </a:rPr>
              <a:t>Archivo General del Estado</a:t>
            </a:r>
          </a:p>
          <a:p>
            <a:pPr algn="ctr"/>
            <a:r>
              <a:rPr lang="es-MX" sz="1600" dirty="0">
                <a:latin typeface="Verdana" panose="020B0604030504040204" pitchFamily="34" charset="0"/>
                <a:ea typeface="Verdana" panose="020B0604030504040204" pitchFamily="34" charset="0"/>
                <a:cs typeface="Arial" panose="020B0604020202020204" pitchFamily="34" charset="0"/>
              </a:rPr>
              <a:t>Hermenegildo Galeana esquina  Venustiano Carranza, s/n.</a:t>
            </a:r>
          </a:p>
          <a:p>
            <a:pPr algn="ctr"/>
            <a:r>
              <a:rPr lang="es-MX" sz="1600" dirty="0">
                <a:latin typeface="Verdana" panose="020B0604030504040204" pitchFamily="34" charset="0"/>
                <a:ea typeface="Verdana" panose="020B0604030504040204" pitchFamily="34" charset="0"/>
                <a:cs typeface="Arial" panose="020B0604020202020204" pitchFamily="34" charset="0"/>
              </a:rPr>
              <a:t>Colonia Francisco I. Madero, C. P. 91070</a:t>
            </a:r>
          </a:p>
          <a:p>
            <a:pPr algn="ctr"/>
            <a:r>
              <a:rPr lang="es-MX" sz="1600" dirty="0">
                <a:latin typeface="Verdana" panose="020B0604030504040204" pitchFamily="34" charset="0"/>
                <a:ea typeface="Verdana" panose="020B0604030504040204" pitchFamily="34" charset="0"/>
                <a:cs typeface="Arial" panose="020B0604020202020204" pitchFamily="34" charset="0"/>
              </a:rPr>
              <a:t>Xalapa, Veracruz. / </a:t>
            </a:r>
            <a:r>
              <a:rPr lang="es-MX" sz="1600" b="1" dirty="0">
                <a:latin typeface="Verdana" panose="020B0604030504040204" pitchFamily="34" charset="0"/>
                <a:ea typeface="Verdana" panose="020B0604030504040204" pitchFamily="34" charset="0"/>
                <a:cs typeface="Arial" panose="020B0604020202020204" pitchFamily="34" charset="0"/>
              </a:rPr>
              <a:t>agev@veracruz.gob.mx</a:t>
            </a:r>
          </a:p>
          <a:p>
            <a:pPr algn="ctr"/>
            <a:r>
              <a:rPr lang="es-MX" sz="1600" dirty="0">
                <a:latin typeface="Verdana" panose="020B0604030504040204" pitchFamily="34" charset="0"/>
                <a:ea typeface="Verdana" panose="020B0604030504040204" pitchFamily="34" charset="0"/>
                <a:cs typeface="Arial" panose="020B0604020202020204" pitchFamily="34" charset="0"/>
              </a:rPr>
              <a:t>Tel. 228 8.18.69.36</a:t>
            </a:r>
          </a:p>
          <a:p>
            <a:pPr algn="ctr"/>
            <a:endParaRPr lang="es-MX" sz="1600" dirty="0">
              <a:latin typeface="Verdana" panose="020B0604030504040204" pitchFamily="34" charset="0"/>
              <a:ea typeface="Verdana" panose="020B0604030504040204" pitchFamily="34" charset="0"/>
              <a:cs typeface="Arial" panose="020B0604020202020204" pitchFamily="34" charset="0"/>
            </a:endParaRPr>
          </a:p>
          <a:p>
            <a:pPr algn="ctr"/>
            <a:r>
              <a:rPr lang="es-MX" sz="1600" dirty="0">
                <a:solidFill>
                  <a:srgbClr val="C00000"/>
                </a:solidFill>
                <a:latin typeface="Verdana" panose="020B0604030504040204" pitchFamily="34" charset="0"/>
                <a:ea typeface="Verdana" panose="020B0604030504040204" pitchFamily="34" charset="0"/>
                <a:cs typeface="Arial" panose="020B0604020202020204" pitchFamily="34" charset="0"/>
              </a:rPr>
              <a:t>Dr. Juan Eloy Rivera Velázquez</a:t>
            </a:r>
          </a:p>
          <a:p>
            <a:pPr algn="ctr"/>
            <a:r>
              <a:rPr lang="es-MX" sz="1600" dirty="0">
                <a:latin typeface="Verdana" panose="020B0604030504040204" pitchFamily="34" charset="0"/>
                <a:ea typeface="Verdana" panose="020B0604030504040204" pitchFamily="34" charset="0"/>
                <a:cs typeface="Arial" panose="020B0604020202020204" pitchFamily="34" charset="0"/>
              </a:rPr>
              <a:t>Director General</a:t>
            </a:r>
          </a:p>
          <a:p>
            <a:pPr algn="ctr"/>
            <a:endParaRPr lang="es-ES" sz="1600" dirty="0">
              <a:latin typeface="Verdana" panose="020B0604030504040204" pitchFamily="34" charset="0"/>
              <a:ea typeface="Verdana" panose="020B0604030504040204" pitchFamily="34" charset="0"/>
              <a:cs typeface="Arial" panose="020B0604020202020204" pitchFamily="34" charset="0"/>
            </a:endParaRPr>
          </a:p>
          <a:p>
            <a:pPr algn="ctr"/>
            <a:r>
              <a:rPr lang="es-ES" sz="1600" dirty="0">
                <a:solidFill>
                  <a:srgbClr val="C00000"/>
                </a:solidFill>
                <a:latin typeface="Verdana" panose="020B0604030504040204" pitchFamily="34" charset="0"/>
                <a:ea typeface="Verdana" panose="020B0604030504040204" pitchFamily="34" charset="0"/>
                <a:cs typeface="Arial" panose="020B0604020202020204" pitchFamily="34" charset="0"/>
              </a:rPr>
              <a:t>Lic. Diana Laura Vázquez García</a:t>
            </a:r>
          </a:p>
          <a:p>
            <a:pPr algn="ctr"/>
            <a:r>
              <a:rPr lang="es-ES" sz="1600" dirty="0">
                <a:latin typeface="Verdana" panose="020B0604030504040204" pitchFamily="34" charset="0"/>
                <a:ea typeface="Verdana" panose="020B0604030504040204" pitchFamily="34" charset="0"/>
                <a:cs typeface="Arial" panose="020B0604020202020204" pitchFamily="34" charset="0"/>
              </a:rPr>
              <a:t>Jefa de la Oficina de Archivo Administrativo</a:t>
            </a:r>
            <a:endParaRPr lang="es-MX" sz="1600" dirty="0">
              <a:latin typeface="Verdana" panose="020B0604030504040204" pitchFamily="34" charset="0"/>
              <a:ea typeface="Verdana" panose="020B0604030504040204" pitchFamily="34" charset="0"/>
              <a:cs typeface="Arial" panose="020B0604020202020204" pitchFamily="34" charset="0"/>
            </a:endParaRPr>
          </a:p>
          <a:p>
            <a:pPr algn="ctr"/>
            <a:endParaRPr lang="es-MX" sz="1600" dirty="0">
              <a:latin typeface="Verdana" panose="020B0604030504040204" pitchFamily="34" charset="0"/>
              <a:ea typeface="Verdana" panose="020B0604030504040204" pitchFamily="34" charset="0"/>
              <a:cs typeface="Arial" panose="020B0604020202020204" pitchFamily="34" charset="0"/>
            </a:endParaRPr>
          </a:p>
          <a:p>
            <a:pPr algn="ctr"/>
            <a:r>
              <a:rPr lang="es-MX" sz="1600" dirty="0">
                <a:solidFill>
                  <a:srgbClr val="C00000"/>
                </a:solidFill>
                <a:latin typeface="Verdana" panose="020B0604030504040204" pitchFamily="34" charset="0"/>
                <a:ea typeface="Verdana" panose="020B0604030504040204" pitchFamily="34" charset="0"/>
                <a:cs typeface="Arial" panose="020B0604020202020204" pitchFamily="34" charset="0"/>
              </a:rPr>
              <a:t>Lic. Manuel </a:t>
            </a:r>
            <a:r>
              <a:rPr lang="es-MX" sz="1600" dirty="0" err="1">
                <a:solidFill>
                  <a:srgbClr val="C00000"/>
                </a:solidFill>
                <a:latin typeface="Verdana" panose="020B0604030504040204" pitchFamily="34" charset="0"/>
                <a:ea typeface="Verdana" panose="020B0604030504040204" pitchFamily="34" charset="0"/>
                <a:cs typeface="Arial" panose="020B0604020202020204" pitchFamily="34" charset="0"/>
              </a:rPr>
              <a:t>Merales</a:t>
            </a:r>
            <a:r>
              <a:rPr lang="es-MX" sz="1600" dirty="0">
                <a:solidFill>
                  <a:srgbClr val="C00000"/>
                </a:solidFill>
                <a:latin typeface="Verdana" panose="020B0604030504040204" pitchFamily="34" charset="0"/>
                <a:ea typeface="Verdana" panose="020B0604030504040204" pitchFamily="34" charset="0"/>
                <a:cs typeface="Arial" panose="020B0604020202020204" pitchFamily="34" charset="0"/>
              </a:rPr>
              <a:t> Peña</a:t>
            </a:r>
          </a:p>
          <a:p>
            <a:pPr algn="ctr"/>
            <a:r>
              <a:rPr lang="es-MX" sz="1600" dirty="0">
                <a:latin typeface="Verdana" panose="020B0604030504040204" pitchFamily="34" charset="0"/>
                <a:ea typeface="Verdana" panose="020B0604030504040204" pitchFamily="34" charset="0"/>
                <a:cs typeface="Arial" panose="020B0604020202020204" pitchFamily="34" charset="0"/>
              </a:rPr>
              <a:t>Instructor</a:t>
            </a:r>
          </a:p>
          <a:p>
            <a:pPr algn="ctr"/>
            <a:r>
              <a:rPr lang="es-MX" sz="1600" dirty="0">
                <a:latin typeface="Verdana" panose="020B0604030504040204" pitchFamily="34" charset="0"/>
                <a:ea typeface="Verdana" panose="020B0604030504040204" pitchFamily="34" charset="0"/>
                <a:cs typeface="Arial" panose="020B0604020202020204" pitchFamily="34" charset="0"/>
              </a:rPr>
              <a:t>mmeralesp@veracruz.gob.mx</a:t>
            </a:r>
          </a:p>
          <a:p>
            <a:pPr algn="ctr"/>
            <a:endParaRPr lang="es-MX" dirty="0">
              <a:latin typeface="Verdana" panose="020B0604030504040204" pitchFamily="34" charset="0"/>
              <a:ea typeface="Verdana" panose="020B0604030504040204" pitchFamily="34" charset="0"/>
              <a:cs typeface="Arial" panose="020B0604020202020204" pitchFamily="34" charset="0"/>
            </a:endParaRPr>
          </a:p>
        </p:txBody>
      </p:sp>
      <p:pic>
        <p:nvPicPr>
          <p:cNvPr id="5" name="Picture 2" descr="Resultado de imagen para f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374" y="2688672"/>
            <a:ext cx="1371202" cy="133690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53961" y="4096078"/>
            <a:ext cx="4232787" cy="584775"/>
          </a:xfrm>
          <a:prstGeom prst="rect">
            <a:avLst/>
          </a:prstGeom>
        </p:spPr>
        <p:txBody>
          <a:bodyPr wrap="square">
            <a:spAutoFit/>
          </a:bodyPr>
          <a:lstStyle/>
          <a:p>
            <a:pPr algn="ctr"/>
            <a:r>
              <a:rPr lang="es-MX" sz="1600" dirty="0">
                <a:latin typeface="Verdana" panose="020B0604030504040204" pitchFamily="34" charset="0"/>
                <a:ea typeface="Verdana" panose="020B0604030504040204" pitchFamily="34" charset="0"/>
                <a:cs typeface="Arial" panose="020B0604020202020204" pitchFamily="34" charset="0"/>
              </a:rPr>
              <a:t>como</a:t>
            </a:r>
            <a:r>
              <a:rPr lang="es-MX"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 </a:t>
            </a:r>
            <a:r>
              <a:rPr lang="es-MX" sz="1600" dirty="0">
                <a:latin typeface="Verdana" panose="020B0604030504040204" pitchFamily="34" charset="0"/>
                <a:ea typeface="Verdana" panose="020B0604030504040204" pitchFamily="34" charset="0"/>
                <a:cs typeface="Arial" panose="020B0604020202020204" pitchFamily="34" charset="0"/>
              </a:rPr>
              <a:t>Archivo General del Estado de Veracruz</a:t>
            </a:r>
          </a:p>
        </p:txBody>
      </p:sp>
      <p:sp>
        <p:nvSpPr>
          <p:cNvPr id="2" name="CuadroTexto 1"/>
          <p:cNvSpPr txBox="1"/>
          <p:nvPr/>
        </p:nvSpPr>
        <p:spPr>
          <a:xfrm>
            <a:off x="353961" y="1520403"/>
            <a:ext cx="4232787" cy="1138773"/>
          </a:xfrm>
          <a:prstGeom prst="rect">
            <a:avLst/>
          </a:prstGeom>
          <a:noFill/>
        </p:spPr>
        <p:txBody>
          <a:bodyPr wrap="square" rtlCol="0">
            <a:spAutoFit/>
          </a:bodyPr>
          <a:lstStyle/>
          <a:p>
            <a:pPr algn="ctr"/>
            <a:r>
              <a:rPr lang="es-MX" sz="2400" b="1" dirty="0">
                <a:solidFill>
                  <a:srgbClr val="C00000"/>
                </a:solidFill>
                <a:latin typeface="Verdana" panose="020B0604030504040204" pitchFamily="34" charset="0"/>
                <a:ea typeface="Verdana" panose="020B0604030504040204" pitchFamily="34" charset="0"/>
              </a:rPr>
              <a:t>¡ </a:t>
            </a:r>
            <a:r>
              <a:rPr lang="es-MX" sz="28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Gracias</a:t>
            </a:r>
            <a:r>
              <a:rPr lang="es-MX" sz="2400" b="1" dirty="0">
                <a:solidFill>
                  <a:srgbClr val="C00000"/>
                </a:solidFill>
                <a:latin typeface="Verdana" panose="020B0604030504040204" pitchFamily="34" charset="0"/>
                <a:ea typeface="Verdana" panose="020B0604030504040204" pitchFamily="34" charset="0"/>
              </a:rPr>
              <a:t> !</a:t>
            </a:r>
          </a:p>
          <a:p>
            <a:pPr algn="ctr"/>
            <a:endParaRPr lang="es-MX" sz="2400" b="1" dirty="0">
              <a:solidFill>
                <a:srgbClr val="C00000"/>
              </a:solidFill>
              <a:latin typeface="Verdana" panose="020B0604030504040204" pitchFamily="34" charset="0"/>
              <a:ea typeface="Verdana" panose="020B0604030504040204" pitchFamily="34" charset="0"/>
            </a:endParaRPr>
          </a:p>
          <a:p>
            <a:pPr algn="ctr"/>
            <a:r>
              <a:rPr lang="es-MX" sz="1600" dirty="0">
                <a:latin typeface="Verdana" panose="020B0604030504040204" pitchFamily="34" charset="0"/>
                <a:ea typeface="Verdana" panose="020B0604030504040204" pitchFamily="34" charset="0"/>
              </a:rPr>
              <a:t>Síguenos en</a:t>
            </a:r>
          </a:p>
        </p:txBody>
      </p:sp>
      <p:sp>
        <p:nvSpPr>
          <p:cNvPr id="7" name="Rectángulo 6"/>
          <p:cNvSpPr/>
          <p:nvPr/>
        </p:nvSpPr>
        <p:spPr>
          <a:xfrm>
            <a:off x="302341" y="4751353"/>
            <a:ext cx="4336026" cy="1077218"/>
          </a:xfrm>
          <a:prstGeom prst="rect">
            <a:avLst/>
          </a:prstGeom>
        </p:spPr>
        <p:txBody>
          <a:bodyPr wrap="square">
            <a:spAutoFit/>
          </a:bodyPr>
          <a:lstStyle/>
          <a:p>
            <a:pPr algn="ctr"/>
            <a:r>
              <a:rPr lang="es-MX" sz="1600" dirty="0">
                <a:latin typeface="Verdana" panose="020B0604030504040204" pitchFamily="34" charset="0"/>
                <a:ea typeface="Verdana" panose="020B0604030504040204" pitchFamily="34" charset="0"/>
                <a:cs typeface="Arial" panose="020B0604020202020204" pitchFamily="34" charset="0"/>
              </a:rPr>
              <a:t>o</a:t>
            </a:r>
          </a:p>
          <a:p>
            <a:pPr algn="ctr"/>
            <a:endParaRPr lang="es-MX" sz="1600" dirty="0">
              <a:latin typeface="Verdana" panose="020B0604030504040204" pitchFamily="34" charset="0"/>
              <a:ea typeface="Verdana" panose="020B0604030504040204" pitchFamily="34" charset="0"/>
              <a:cs typeface="Arial" panose="020B0604020202020204" pitchFamily="34" charset="0"/>
            </a:endParaRPr>
          </a:p>
          <a:p>
            <a:pPr algn="ctr"/>
            <a:r>
              <a:rPr lang="es-MX" sz="1600" dirty="0">
                <a:latin typeface="Verdana" panose="020B0604030504040204" pitchFamily="34" charset="0"/>
                <a:ea typeface="Verdana" panose="020B0604030504040204" pitchFamily="34" charset="0"/>
                <a:cs typeface="Arial" panose="020B0604020202020204" pitchFamily="34" charset="0"/>
              </a:rPr>
              <a:t>Visita nuestra nuestro portal:</a:t>
            </a:r>
          </a:p>
          <a:p>
            <a:pPr algn="ctr"/>
            <a:r>
              <a:rPr lang="es-MX" sz="1600" dirty="0">
                <a:latin typeface="Verdana" panose="020B0604030504040204" pitchFamily="34" charset="0"/>
                <a:ea typeface="Verdana" panose="020B0604030504040204" pitchFamily="34" charset="0"/>
                <a:cs typeface="Arial" panose="020B0604020202020204" pitchFamily="34" charset="0"/>
              </a:rPr>
              <a:t>https://www.segobver.gob.mx/archivo/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351058" y="1610739"/>
          <a:ext cx="11522493" cy="2429279"/>
        </p:xfrm>
        <a:graphic>
          <a:graphicData uri="http://schemas.openxmlformats.org/drawingml/2006/table">
            <a:tbl>
              <a:tblPr firstRow="1" firstCol="1" bandRow="1"/>
              <a:tblGrid>
                <a:gridCol w="750195">
                  <a:extLst>
                    <a:ext uri="{9D8B030D-6E8A-4147-A177-3AD203B41FA5}">
                      <a16:colId xmlns:a16="http://schemas.microsoft.com/office/drawing/2014/main" val="20000"/>
                    </a:ext>
                  </a:extLst>
                </a:gridCol>
                <a:gridCol w="1027798">
                  <a:extLst>
                    <a:ext uri="{9D8B030D-6E8A-4147-A177-3AD203B41FA5}">
                      <a16:colId xmlns:a16="http://schemas.microsoft.com/office/drawing/2014/main" val="20001"/>
                    </a:ext>
                  </a:extLst>
                </a:gridCol>
                <a:gridCol w="4157946">
                  <a:extLst>
                    <a:ext uri="{9D8B030D-6E8A-4147-A177-3AD203B41FA5}">
                      <a16:colId xmlns:a16="http://schemas.microsoft.com/office/drawing/2014/main" val="20002"/>
                    </a:ext>
                  </a:extLst>
                </a:gridCol>
                <a:gridCol w="320118">
                  <a:extLst>
                    <a:ext uri="{9D8B030D-6E8A-4147-A177-3AD203B41FA5}">
                      <a16:colId xmlns:a16="http://schemas.microsoft.com/office/drawing/2014/main" val="20003"/>
                    </a:ext>
                  </a:extLst>
                </a:gridCol>
                <a:gridCol w="493035">
                  <a:extLst>
                    <a:ext uri="{9D8B030D-6E8A-4147-A177-3AD203B41FA5}">
                      <a16:colId xmlns:a16="http://schemas.microsoft.com/office/drawing/2014/main" val="20004"/>
                    </a:ext>
                  </a:extLst>
                </a:gridCol>
                <a:gridCol w="512545">
                  <a:extLst>
                    <a:ext uri="{9D8B030D-6E8A-4147-A177-3AD203B41FA5}">
                      <a16:colId xmlns:a16="http://schemas.microsoft.com/office/drawing/2014/main" val="20005"/>
                    </a:ext>
                  </a:extLst>
                </a:gridCol>
                <a:gridCol w="666840">
                  <a:extLst>
                    <a:ext uri="{9D8B030D-6E8A-4147-A177-3AD203B41FA5}">
                      <a16:colId xmlns:a16="http://schemas.microsoft.com/office/drawing/2014/main" val="20006"/>
                    </a:ext>
                  </a:extLst>
                </a:gridCol>
                <a:gridCol w="445151">
                  <a:extLst>
                    <a:ext uri="{9D8B030D-6E8A-4147-A177-3AD203B41FA5}">
                      <a16:colId xmlns:a16="http://schemas.microsoft.com/office/drawing/2014/main" val="20007"/>
                    </a:ext>
                  </a:extLst>
                </a:gridCol>
                <a:gridCol w="633142">
                  <a:extLst>
                    <a:ext uri="{9D8B030D-6E8A-4147-A177-3AD203B41FA5}">
                      <a16:colId xmlns:a16="http://schemas.microsoft.com/office/drawing/2014/main" val="20008"/>
                    </a:ext>
                  </a:extLst>
                </a:gridCol>
                <a:gridCol w="381304">
                  <a:extLst>
                    <a:ext uri="{9D8B030D-6E8A-4147-A177-3AD203B41FA5}">
                      <a16:colId xmlns:a16="http://schemas.microsoft.com/office/drawing/2014/main" val="20009"/>
                    </a:ext>
                  </a:extLst>
                </a:gridCol>
                <a:gridCol w="317459">
                  <a:extLst>
                    <a:ext uri="{9D8B030D-6E8A-4147-A177-3AD203B41FA5}">
                      <a16:colId xmlns:a16="http://schemas.microsoft.com/office/drawing/2014/main" val="20010"/>
                    </a:ext>
                  </a:extLst>
                </a:gridCol>
                <a:gridCol w="352041">
                  <a:extLst>
                    <a:ext uri="{9D8B030D-6E8A-4147-A177-3AD203B41FA5}">
                      <a16:colId xmlns:a16="http://schemas.microsoft.com/office/drawing/2014/main" val="20011"/>
                    </a:ext>
                  </a:extLst>
                </a:gridCol>
                <a:gridCol w="1464919">
                  <a:extLst>
                    <a:ext uri="{9D8B030D-6E8A-4147-A177-3AD203B41FA5}">
                      <a16:colId xmlns:a16="http://schemas.microsoft.com/office/drawing/2014/main" val="20012"/>
                    </a:ext>
                  </a:extLst>
                </a:gridCol>
              </a:tblGrid>
              <a:tr h="0">
                <a:tc gridSpan="2">
                  <a:txBody>
                    <a:bodyPr/>
                    <a:lstStyle/>
                    <a:p>
                      <a:pPr algn="just">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SECCIÓN: </a:t>
                      </a:r>
                      <a:r>
                        <a:rPr lang="es-MX"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1</a:t>
                      </a:r>
                      <a:endParaRPr lang="en-US" sz="12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MX"/>
                    </a:p>
                  </a:txBody>
                  <a:tcPr/>
                </a:tc>
                <a:tc gridSpan="11">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57028">
                <a:tc rowSpan="2" gridSpan="2">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Código</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hMerge="1">
                  <a:txBody>
                    <a:bodyPr/>
                    <a:lstStyle/>
                    <a:p>
                      <a:endParaRPr lang="es-MX"/>
                    </a:p>
                  </a:txBody>
                  <a:tcPr/>
                </a:tc>
                <a:tc row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Nombre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6">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 Vigencia documental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gridSpan="3">
                  <a:txBody>
                    <a:bodyPr/>
                    <a:lstStyle/>
                    <a:p>
                      <a:pPr algn="ctr">
                        <a:lnSpc>
                          <a:spcPct val="107000"/>
                        </a:lnSpc>
                        <a:spcAft>
                          <a:spcPts val="0"/>
                        </a:spcAft>
                      </a:pPr>
                      <a:r>
                        <a:rPr lang="es-MX" sz="1200" b="1">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Técnicas de selección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hMerge="1">
                  <a:txBody>
                    <a:bodyPr/>
                    <a:lstStyle/>
                    <a:p>
                      <a:endParaRPr lang="es-MX"/>
                    </a:p>
                  </a:txBody>
                  <a:tcPr/>
                </a:tc>
                <a:tc rowSpan="2" hMerge="1">
                  <a:txBody>
                    <a:bodyPr/>
                    <a:lstStyle/>
                    <a:p>
                      <a:endParaRPr lang="es-MX"/>
                    </a:p>
                  </a:txBody>
                  <a:tcPr/>
                </a:tc>
                <a:tc row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Observaciones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0"/>
                        </a:spcAft>
                      </a:pPr>
                      <a:r>
                        <a:rPr lang="es-MX" sz="1200"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61517">
                <a:tc gridSpan="2" vMerge="1">
                  <a:txBody>
                    <a:bodyPr/>
                    <a:lstStyle/>
                    <a:p>
                      <a:endParaRPr lang="es-MX"/>
                    </a:p>
                  </a:txBody>
                  <a:tcPr/>
                </a:tc>
                <a:tc hMerge="1" vMerge="1">
                  <a:txBody>
                    <a:bodyPr/>
                    <a:lstStyle/>
                    <a:p>
                      <a:endParaRPr lang="es-MX"/>
                    </a:p>
                  </a:txBody>
                  <a:tcPr/>
                </a:tc>
                <a:tc vMerge="1">
                  <a:txBody>
                    <a:bodyPr/>
                    <a:lstStyle/>
                    <a:p>
                      <a:endParaRPr lang="es-MX"/>
                    </a:p>
                  </a:txBody>
                  <a:tcPr/>
                </a:tc>
                <a:tc grid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Valor documental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tc>
                <a:tc hMerge="1">
                  <a:txBody>
                    <a:bodyPr/>
                    <a:lstStyle/>
                    <a:p>
                      <a:endParaRPr lang="es-MX"/>
                    </a:p>
                  </a:txBody>
                  <a:tcPr/>
                </a:tc>
                <a:tc gridSpan="3">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Plazos de conservación</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Serie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Subserie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s-MX"/>
                    </a:p>
                  </a:txBody>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J/L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F/C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AT</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AC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Total</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E</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1200" b="1"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vMerge="1">
                  <a:txBody>
                    <a:bodyPr/>
                    <a:lstStyle/>
                    <a:p>
                      <a:endParaRPr lang="es-MX"/>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AFAA"/>
                    </a:solidFill>
                  </a:tcPr>
                </a:tc>
                <a:extLst>
                  <a:ext uri="{0D108BD9-81ED-4DB2-BD59-A6C34878D82A}">
                    <a16:rowId xmlns:a16="http://schemas.microsoft.com/office/drawing/2014/main" val="10003"/>
                  </a:ext>
                </a:extLst>
              </a:tr>
              <a:tr h="210861">
                <a:tc>
                  <a:txBody>
                    <a:bodyPr/>
                    <a:lstStyle/>
                    <a:p>
                      <a:pPr algn="ctr">
                        <a:lnSpc>
                          <a:spcPct val="115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063">
                <a:tc>
                  <a:txBody>
                    <a:bodyPr/>
                    <a:lstStyle/>
                    <a:p>
                      <a:pPr algn="just">
                        <a:lnSpc>
                          <a:spcPct val="115000"/>
                        </a:lnSpc>
                        <a:spcAft>
                          <a:spcPts val="0"/>
                        </a:spcAft>
                      </a:pP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063">
                <a:tc>
                  <a:txBody>
                    <a:bodyPr/>
                    <a:lstStyle/>
                    <a:p>
                      <a:pPr algn="just">
                        <a:lnSpc>
                          <a:spcPct val="115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063">
                <a:tc>
                  <a:txBody>
                    <a:bodyPr/>
                    <a:lstStyle/>
                    <a:p>
                      <a:pPr algn="just">
                        <a:lnSpc>
                          <a:spcPct val="115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063">
                <a:tc>
                  <a:txBody>
                    <a:bodyPr/>
                    <a:lstStyle/>
                    <a:p>
                      <a:pPr algn="just">
                        <a:lnSpc>
                          <a:spcPct val="115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063">
                <a:tc>
                  <a:txBody>
                    <a:bodyPr/>
                    <a:lstStyle/>
                    <a:p>
                      <a:pPr algn="just">
                        <a:lnSpc>
                          <a:spcPct val="115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063">
                <a:tc>
                  <a:txBody>
                    <a:bodyPr/>
                    <a:lstStyle/>
                    <a:p>
                      <a:pPr algn="just">
                        <a:lnSpc>
                          <a:spcPct val="115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ctángulo 4"/>
          <p:cNvSpPr/>
          <p:nvPr/>
        </p:nvSpPr>
        <p:spPr>
          <a:xfrm>
            <a:off x="321621" y="1046492"/>
            <a:ext cx="11551929" cy="337185"/>
          </a:xfrm>
          <a:prstGeom prst="rect">
            <a:avLst/>
          </a:prstGeom>
        </p:spPr>
        <p:txBody>
          <a:bodyPr wrap="square">
            <a:spAutoFit/>
          </a:bodyPr>
          <a:lstStyle/>
          <a:p>
            <a:pPr algn="ctr"/>
            <a:r>
              <a:rPr lang="es-MX" sz="1600" b="1" dirty="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a:t>Formato del catálogo de disposición documental</a:t>
            </a:r>
          </a:p>
        </p:txBody>
      </p:sp>
      <p:graphicFrame>
        <p:nvGraphicFramePr>
          <p:cNvPr id="6" name="Tabla 5"/>
          <p:cNvGraphicFramePr>
            <a:graphicFrameLocks noGrp="1"/>
          </p:cNvGraphicFramePr>
          <p:nvPr/>
        </p:nvGraphicFramePr>
        <p:xfrm>
          <a:off x="351057" y="4280051"/>
          <a:ext cx="11522493" cy="1897200"/>
        </p:xfrm>
        <a:graphic>
          <a:graphicData uri="http://schemas.openxmlformats.org/drawingml/2006/table">
            <a:tbl>
              <a:tblPr firstRow="1" bandRow="1">
                <a:tableStyleId>{5C22544A-7EE6-4342-B048-85BDC9FD1C3A}</a:tableStyleId>
              </a:tblPr>
              <a:tblGrid>
                <a:gridCol w="672525">
                  <a:extLst>
                    <a:ext uri="{9D8B030D-6E8A-4147-A177-3AD203B41FA5}">
                      <a16:colId xmlns:a16="http://schemas.microsoft.com/office/drawing/2014/main" val="20000"/>
                    </a:ext>
                  </a:extLst>
                </a:gridCol>
                <a:gridCol w="3671248">
                  <a:extLst>
                    <a:ext uri="{9D8B030D-6E8A-4147-A177-3AD203B41FA5}">
                      <a16:colId xmlns:a16="http://schemas.microsoft.com/office/drawing/2014/main" val="20001"/>
                    </a:ext>
                  </a:extLst>
                </a:gridCol>
                <a:gridCol w="655092">
                  <a:extLst>
                    <a:ext uri="{9D8B030D-6E8A-4147-A177-3AD203B41FA5}">
                      <a16:colId xmlns:a16="http://schemas.microsoft.com/office/drawing/2014/main" val="20002"/>
                    </a:ext>
                  </a:extLst>
                </a:gridCol>
                <a:gridCol w="6523628">
                  <a:extLst>
                    <a:ext uri="{9D8B030D-6E8A-4147-A177-3AD203B41FA5}">
                      <a16:colId xmlns:a16="http://schemas.microsoft.com/office/drawing/2014/main" val="20003"/>
                    </a:ext>
                  </a:extLst>
                </a:gridCol>
              </a:tblGrid>
              <a:tr h="288000">
                <a:tc>
                  <a:txBody>
                    <a:bodyPr/>
                    <a:lstStyle/>
                    <a:p>
                      <a:pPr algn="ctr"/>
                      <a:r>
                        <a:rPr lang="es-MX" sz="1200" b="1" dirty="0">
                          <a:solidFill>
                            <a:srgbClr val="C00000"/>
                          </a:solidFill>
                          <a:latin typeface="Verdana" panose="020B0604030504040204" pitchFamily="34" charset="0"/>
                          <a:ea typeface="Verdana" panose="020B060403050404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baseline="0" dirty="0">
                          <a:solidFill>
                            <a:schemeClr val="tx1"/>
                          </a:solidFill>
                          <a:latin typeface="Verdana" panose="020B0604030504040204" pitchFamily="34" charset="0"/>
                          <a:ea typeface="Verdana" panose="020B0604030504040204" pitchFamily="34" charset="0"/>
                        </a:rPr>
                        <a:t>Número y letra de la sección documental (Común o Sustantiva)</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dirty="0">
                          <a:solidFill>
                            <a:srgbClr val="C00000"/>
                          </a:solidFill>
                          <a:latin typeface="Verdana" panose="020B0604030504040204" pitchFamily="34" charset="0"/>
                          <a:ea typeface="Verdana" panose="020B060403050404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Valor o valores documentales</a:t>
                      </a:r>
                      <a:r>
                        <a:rPr lang="es-MX" sz="1200" b="0" baseline="0" dirty="0">
                          <a:solidFill>
                            <a:schemeClr val="tx1"/>
                          </a:solidFill>
                          <a:latin typeface="Verdana" panose="020B0604030504040204" pitchFamily="34" charset="0"/>
                          <a:ea typeface="Verdana" panose="020B0604030504040204" pitchFamily="34" charset="0"/>
                        </a:rPr>
                        <a:t> </a:t>
                      </a:r>
                      <a:r>
                        <a:rPr lang="es-MX" sz="1200" b="0" dirty="0">
                          <a:solidFill>
                            <a:schemeClr val="tx1"/>
                          </a:solidFill>
                          <a:latin typeface="Verdana" panose="020B0604030504040204" pitchFamily="34" charset="0"/>
                          <a:ea typeface="Verdana" panose="020B0604030504040204" pitchFamily="34" charset="0"/>
                        </a:rPr>
                        <a:t>que poseen los documentos</a:t>
                      </a:r>
                      <a:r>
                        <a:rPr lang="es-MX" sz="1200" b="0" baseline="0" dirty="0">
                          <a:solidFill>
                            <a:schemeClr val="tx1"/>
                          </a:solidFill>
                          <a:latin typeface="Verdana" panose="020B0604030504040204" pitchFamily="34" charset="0"/>
                          <a:ea typeface="Verdana" panose="020B0604030504040204" pitchFamily="34" charset="0"/>
                        </a:rPr>
                        <a:t> de la serie: Administrativo; Jurídico o Legal; Fiscal o Contable.</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pPr algn="ctr"/>
                      <a:r>
                        <a:rPr lang="es-MX" sz="1200" b="1" dirty="0">
                          <a:solidFill>
                            <a:srgbClr val="C00000"/>
                          </a:solidFill>
                          <a:latin typeface="Verdana" panose="020B0604030504040204" pitchFamily="34" charset="0"/>
                          <a:ea typeface="Verdana" panose="020B060403050404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Nombre de la sección documental.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dirty="0">
                          <a:solidFill>
                            <a:srgbClr val="C00000"/>
                          </a:solidFill>
                          <a:latin typeface="Verdana" panose="020B0604030504040204" pitchFamily="34" charset="0"/>
                          <a:ea typeface="Verdana" panose="020B060403050404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Tiempos de guarda en Archivo</a:t>
                      </a:r>
                      <a:r>
                        <a:rPr lang="es-MX" sz="1200" b="0" baseline="0" dirty="0">
                          <a:solidFill>
                            <a:schemeClr val="tx1"/>
                          </a:solidFill>
                          <a:latin typeface="Verdana" panose="020B0604030504040204" pitchFamily="34" charset="0"/>
                          <a:ea typeface="Verdana" panose="020B0604030504040204" pitchFamily="34" charset="0"/>
                        </a:rPr>
                        <a:t> de Trámite y Archivo de Concentración</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pPr algn="ctr"/>
                      <a:r>
                        <a:rPr lang="es-MX" sz="1200" b="1" dirty="0">
                          <a:solidFill>
                            <a:srgbClr val="C00000"/>
                          </a:solidFill>
                          <a:latin typeface="Verdana" panose="020B0604030504040204" pitchFamily="34" charset="0"/>
                          <a:ea typeface="Verdana" panose="020B060403050404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Número y letra de la serie documental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dirty="0">
                          <a:solidFill>
                            <a:srgbClr val="C00000"/>
                          </a:solidFill>
                          <a:latin typeface="Verdana" panose="020B0604030504040204" pitchFamily="34" charset="0"/>
                          <a:ea typeface="Verdana" panose="020B060403050404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Suma</a:t>
                      </a:r>
                      <a:r>
                        <a:rPr lang="es-MX" sz="1200" b="0" baseline="0" dirty="0">
                          <a:solidFill>
                            <a:schemeClr val="tx1"/>
                          </a:solidFill>
                          <a:latin typeface="Verdana" panose="020B0604030504040204" pitchFamily="34" charset="0"/>
                          <a:ea typeface="Verdana" panose="020B0604030504040204" pitchFamily="34" charset="0"/>
                        </a:rPr>
                        <a:t> de los años de Archivo de Trámite y Archivo de Concentración</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algn="ctr"/>
                      <a:r>
                        <a:rPr lang="es-MX" sz="1200" b="1" dirty="0">
                          <a:solidFill>
                            <a:srgbClr val="C00000"/>
                          </a:solidFill>
                          <a:latin typeface="Verdana" panose="020B0604030504040204" pitchFamily="34" charset="0"/>
                          <a:ea typeface="Verdana" panose="020B060403050404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Número y letra de la</a:t>
                      </a:r>
                      <a:r>
                        <a:rPr lang="es-MX" sz="1200" b="0" baseline="0" dirty="0">
                          <a:solidFill>
                            <a:schemeClr val="tx1"/>
                          </a:solidFill>
                          <a:latin typeface="Verdana" panose="020B0604030504040204" pitchFamily="34" charset="0"/>
                          <a:ea typeface="Verdana" panose="020B0604030504040204" pitchFamily="34" charset="0"/>
                        </a:rPr>
                        <a:t> subserie documental</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dirty="0">
                          <a:solidFill>
                            <a:srgbClr val="C00000"/>
                          </a:solidFill>
                          <a:latin typeface="Verdana" panose="020B0604030504040204" pitchFamily="34" charset="0"/>
                          <a:ea typeface="Verdana" panose="020B060403050404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Destino final de los expedientes</a:t>
                      </a:r>
                      <a:r>
                        <a:rPr lang="es-MX" sz="1200" b="0" baseline="0" dirty="0">
                          <a:solidFill>
                            <a:schemeClr val="tx1"/>
                          </a:solidFill>
                          <a:latin typeface="Verdana" panose="020B0604030504040204" pitchFamily="34" charset="0"/>
                          <a:ea typeface="Verdana" panose="020B0604030504040204" pitchFamily="34" charset="0"/>
                        </a:rPr>
                        <a:t> de la serie: Eliminación, Conservación o Muestro</a:t>
                      </a:r>
                      <a:endParaRPr lang="es-MX" sz="1200" b="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algn="ctr"/>
                      <a:r>
                        <a:rPr lang="es-MX" sz="1200" b="1" dirty="0">
                          <a:solidFill>
                            <a:srgbClr val="C00000"/>
                          </a:solidFill>
                          <a:latin typeface="Verdana" panose="020B0604030504040204" pitchFamily="34" charset="0"/>
                          <a:ea typeface="Verdana" panose="020B060403050404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Nombre de la serie o subserie documental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dirty="0">
                          <a:solidFill>
                            <a:srgbClr val="C00000"/>
                          </a:solidFill>
                          <a:latin typeface="Verdana" panose="020B0604030504040204" pitchFamily="34" charset="0"/>
                          <a:ea typeface="Verdana" panose="020B060403050404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MX" sz="1200" b="0" dirty="0">
                          <a:solidFill>
                            <a:schemeClr val="tx1"/>
                          </a:solidFill>
                          <a:latin typeface="Verdana" panose="020B0604030504040204" pitchFamily="34" charset="0"/>
                          <a:ea typeface="Verdana" panose="020B0604030504040204" pitchFamily="34" charset="0"/>
                        </a:rPr>
                        <a:t>Indicaciones en torno a la valoración de la serie.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gridSpan="2">
                  <a:txBody>
                    <a:bodyPr/>
                    <a:lstStyle/>
                    <a:p>
                      <a:pPr algn="ctr"/>
                      <a:r>
                        <a:rPr lang="es-MX" sz="1200" b="1" dirty="0">
                          <a:solidFill>
                            <a:srgbClr val="C00000"/>
                          </a:solidFill>
                          <a:latin typeface="Verdana" panose="020B0604030504040204" pitchFamily="34" charset="0"/>
                          <a:ea typeface="Verdana" panose="020B0604030504040204" pitchFamily="34" charset="0"/>
                        </a:rPr>
                        <a:t>Cuadro General</a:t>
                      </a:r>
                      <a:r>
                        <a:rPr lang="es-MX" sz="1200" b="1" baseline="0" dirty="0">
                          <a:solidFill>
                            <a:srgbClr val="C00000"/>
                          </a:solidFill>
                          <a:latin typeface="Verdana" panose="020B0604030504040204" pitchFamily="34" charset="0"/>
                          <a:ea typeface="Verdana" panose="020B0604030504040204" pitchFamily="34" charset="0"/>
                        </a:rPr>
                        <a:t> de Clasificación Archivística</a:t>
                      </a:r>
                      <a:endParaRPr lang="es-MX" sz="1200" b="1" dirty="0">
                        <a:solidFill>
                          <a:srgbClr val="C00000"/>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MX" sz="1200" b="1" dirty="0">
                          <a:solidFill>
                            <a:srgbClr val="C00000"/>
                          </a:solidFill>
                          <a:latin typeface="Verdana" panose="020B0604030504040204" pitchFamily="34" charset="0"/>
                          <a:ea typeface="Verdana" panose="020B0604030504040204" pitchFamily="34" charset="0"/>
                        </a:rPr>
                        <a:t>Catálogo</a:t>
                      </a:r>
                      <a:r>
                        <a:rPr lang="es-MX" sz="1200" b="1" baseline="0" dirty="0">
                          <a:solidFill>
                            <a:srgbClr val="C00000"/>
                          </a:solidFill>
                          <a:latin typeface="Verdana" panose="020B0604030504040204" pitchFamily="34" charset="0"/>
                          <a:ea typeface="Verdana" panose="020B0604030504040204" pitchFamily="34" charset="0"/>
                        </a:rPr>
                        <a:t> de Disposición Documental</a:t>
                      </a:r>
                      <a:endParaRPr lang="es-MX" sz="1200" b="1" dirty="0">
                        <a:solidFill>
                          <a:srgbClr val="C00000"/>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5315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bjetivos de una empresa: concepto, tipos y sus características">
            <a:extLst>
              <a:ext uri="{FF2B5EF4-FFF2-40B4-BE49-F238E27FC236}">
                <a16:creationId xmlns:a16="http://schemas.microsoft.com/office/drawing/2014/main" id="{5513026E-45D3-4EEF-BE54-5D604CD92EF6}"/>
              </a:ext>
            </a:extLst>
          </p:cNvPr>
          <p:cNvPicPr>
            <a:picLocks noChangeAspect="1" noChangeArrowheads="1"/>
          </p:cNvPicPr>
          <p:nvPr/>
        </p:nvPicPr>
        <p:blipFill>
          <a:blip r:embed="rId2">
            <a:clrChange>
              <a:clrFrom>
                <a:srgbClr val="FCFBF6"/>
              </a:clrFrom>
              <a:clrTo>
                <a:srgbClr val="FCFBF6">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672955"/>
            <a:ext cx="6506474" cy="460032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0EF4062-ECCC-43E3-917B-7BAE343CA0CD}"/>
              </a:ext>
            </a:extLst>
          </p:cNvPr>
          <p:cNvSpPr txBox="1"/>
          <p:nvPr/>
        </p:nvSpPr>
        <p:spPr>
          <a:xfrm>
            <a:off x="6250675" y="472429"/>
            <a:ext cx="5639688" cy="5693866"/>
          </a:xfrm>
          <a:prstGeom prst="rect">
            <a:avLst/>
          </a:prstGeom>
          <a:noFill/>
        </p:spPr>
        <p:txBody>
          <a:bodyPr wrap="square">
            <a:spAutoFit/>
          </a:bodyPr>
          <a:lstStyle/>
          <a:p>
            <a:pPr lvl="0" algn="just"/>
            <a:endPar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buFont typeface="+mj-lt"/>
              <a:buAutoNum type="arabicPeriod"/>
            </a:pPr>
            <a:r>
              <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Clasifica los expedientes de archivo de las áreas productoras, es decir, permite identificar el fondo, la sección y la serie del asunto del expediente y producir </a:t>
            </a:r>
            <a:r>
              <a:rPr lang="es-MX" sz="1400" dirty="0">
                <a:solidFill>
                  <a:srgbClr val="000000"/>
                </a:solidFill>
                <a:latin typeface="Verdana" panose="020B0604030504040204" pitchFamily="34" charset="0"/>
                <a:ea typeface="Verdana" panose="020B0604030504040204" pitchFamily="34" charset="0"/>
                <a:cs typeface="Verdana" panose="020B0604030504040204" pitchFamily="34" charset="0"/>
              </a:rPr>
              <a:t>su </a:t>
            </a:r>
            <a:r>
              <a:rPr lang="es-MX" sz="1400" b="1"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s-MX" sz="1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ódigo de clasificación</a:t>
            </a:r>
            <a:r>
              <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MX"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just">
              <a:buFont typeface="+mj-lt"/>
              <a:buAutoNum type="arabicPeriod"/>
            </a:pPr>
            <a:endParaRPr lang="es-MX"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buFont typeface="+mj-lt"/>
              <a:buAutoNum type="arabicPeriod"/>
            </a:pPr>
            <a:r>
              <a:rPr lang="es-MX" sz="1400" dirty="0">
                <a:solidFill>
                  <a:srgbClr val="000000"/>
                </a:solidFill>
                <a:latin typeface="Verdana" panose="020B0604030504040204" pitchFamily="34" charset="0"/>
                <a:ea typeface="Verdana" panose="020B0604030504040204" pitchFamily="34" charset="0"/>
                <a:cs typeface="Verdana" panose="020B0604030504040204" pitchFamily="34" charset="0"/>
              </a:rPr>
              <a:t>Brinda la información para la identificación de los expedientes al presentar los datos que deben ser redactados en las caratulas y que serán registrados en el </a:t>
            </a:r>
            <a:r>
              <a:rPr lang="es-MX" sz="1400" b="1" dirty="0">
                <a:solidFill>
                  <a:srgbClr val="000000"/>
                </a:solidFill>
                <a:latin typeface="Verdana" panose="020B0604030504040204" pitchFamily="34" charset="0"/>
                <a:ea typeface="Verdana" panose="020B0604030504040204" pitchFamily="34" charset="0"/>
                <a:cs typeface="Verdana" panose="020B0604030504040204" pitchFamily="34" charset="0"/>
              </a:rPr>
              <a:t>inventario general por expediente.</a:t>
            </a:r>
          </a:p>
          <a:p>
            <a:pPr marL="342900" indent="-342900" algn="just">
              <a:buFont typeface="+mj-lt"/>
              <a:buAutoNum type="arabicPeriod"/>
            </a:pPr>
            <a:endParaRPr lang="es-MX" sz="14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mj-lt"/>
              <a:buAutoNum type="arabicPeriod"/>
            </a:pPr>
            <a:r>
              <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Regula la transferencia primaria, es decir, el traslado controlado de los expedientes concluidos en las oficinas operativas al Archivo de Concentración del Ayuntamiento. No se pueden transferir documentos si no se ha cumplido plazo de conservación en el Archivo de Trámite.</a:t>
            </a:r>
          </a:p>
          <a:p>
            <a:pPr marL="342900" lvl="0" indent="-342900" algn="just">
              <a:buFont typeface="+mj-lt"/>
              <a:buAutoNum type="arabicPeriod"/>
            </a:pPr>
            <a:endParaRPr lang="es-MX"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mj-lt"/>
              <a:buAutoNum type="arabicPeriod"/>
            </a:pPr>
            <a:r>
              <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Promueve la baja documental, o en su caso la transferencia al archivo histórico, de aquellos expedientes cuyo plazo de conservación en archivo de concentración ha concluido.</a:t>
            </a:r>
          </a:p>
          <a:p>
            <a:pPr marL="342900" lvl="0" indent="-342900" algn="just">
              <a:buFont typeface="+mj-lt"/>
              <a:buAutoNum type="arabicPeriod"/>
            </a:pPr>
            <a:endParaRPr lang="es-MX"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buFont typeface="+mj-lt"/>
              <a:buAutoNum type="arabicPeriod"/>
            </a:pPr>
            <a:r>
              <a:rPr lang="es-MX"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Establece el trámite de desincorporación de la documentación de comprobación administrativa inmediata y documentos de apoyo informativo.</a:t>
            </a:r>
            <a:endParaRPr lang="es-MX"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E166C2C-45F7-4D73-94EB-17BDFA18FD72}"/>
              </a:ext>
            </a:extLst>
          </p:cNvPr>
          <p:cNvSpPr txBox="1"/>
          <p:nvPr/>
        </p:nvSpPr>
        <p:spPr>
          <a:xfrm>
            <a:off x="301637" y="2074036"/>
            <a:ext cx="5794363" cy="369332"/>
          </a:xfrm>
          <a:prstGeom prst="rect">
            <a:avLst/>
          </a:prstGeom>
          <a:noFill/>
        </p:spPr>
        <p:txBody>
          <a:bodyPr wrap="square">
            <a:spAutoFit/>
          </a:bodyPr>
          <a:lstStyle/>
          <a:p>
            <a:pPr lvl="0" algn="ctr"/>
            <a:r>
              <a:rPr lang="es-MX" sz="1800" b="1" dirty="0">
                <a:solidFill>
                  <a:srgbClr val="C00000"/>
                </a:solidFill>
                <a:latin typeface="Verdana" panose="020B0604030504040204" pitchFamily="34" charset="0"/>
                <a:ea typeface="Verdana" panose="020B0604030504040204" pitchFamily="34" charset="0"/>
                <a:cs typeface="Verdana" panose="020B0604030504040204" pitchFamily="34" charset="0"/>
              </a:rPr>
              <a:t>Utilidad del CADIDO</a:t>
            </a:r>
          </a:p>
        </p:txBody>
      </p:sp>
    </p:spTree>
    <p:extLst>
      <p:ext uri="{BB962C8B-B14F-4D97-AF65-F5344CB8AC3E}">
        <p14:creationId xmlns:p14="http://schemas.microsoft.com/office/powerpoint/2010/main" val="1786176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 de texto 10"/>
          <p:cNvSpPr txBox="1"/>
          <p:nvPr/>
        </p:nvSpPr>
        <p:spPr>
          <a:xfrm>
            <a:off x="1075766" y="926314"/>
            <a:ext cx="10044952" cy="584775"/>
          </a:xfrm>
          <a:prstGeom prst="rect">
            <a:avLst/>
          </a:prstGeom>
          <a:noFill/>
        </p:spPr>
        <p:txBody>
          <a:bodyPr wrap="square" rtlCol="0" anchor="t">
            <a:spAutoFit/>
          </a:bodyPr>
          <a:lstStyle/>
          <a:p>
            <a:pPr algn="ctr"/>
            <a:r>
              <a:rPr lang="es-MX" altLang="es-ES" sz="1600" b="1" dirty="0">
                <a:solidFill>
                  <a:srgbClr val="840C18"/>
                </a:solidFill>
                <a:latin typeface="Verdana" panose="020B0604030504040204" pitchFamily="34" charset="0"/>
                <a:ea typeface="Verdana" panose="020B0604030504040204" pitchFamily="34" charset="0"/>
                <a:sym typeface="+mn-ea"/>
              </a:rPr>
              <a:t>Reglas para la organización documental </a:t>
            </a:r>
          </a:p>
          <a:p>
            <a:pPr algn="ctr"/>
            <a:r>
              <a:rPr lang="es-MX" altLang="es-ES" sz="1600" b="1" dirty="0">
                <a:solidFill>
                  <a:srgbClr val="840C18"/>
                </a:solidFill>
                <a:latin typeface="Verdana" panose="020B0604030504040204" pitchFamily="34" charset="0"/>
                <a:ea typeface="Verdana" panose="020B0604030504040204" pitchFamily="34" charset="0"/>
                <a:sym typeface="+mn-ea"/>
              </a:rPr>
              <a:t>de expedientes en archivos de trámite</a:t>
            </a:r>
          </a:p>
        </p:txBody>
      </p:sp>
      <p:sp>
        <p:nvSpPr>
          <p:cNvPr id="5" name="Cuadro de texto 4"/>
          <p:cNvSpPr txBox="1"/>
          <p:nvPr/>
        </p:nvSpPr>
        <p:spPr>
          <a:xfrm>
            <a:off x="320842" y="1720418"/>
            <a:ext cx="11534608" cy="338554"/>
          </a:xfrm>
          <a:prstGeom prst="rect">
            <a:avLst/>
          </a:prstGeom>
          <a:noFill/>
        </p:spPr>
        <p:txBody>
          <a:bodyPr wrap="square" rtlCol="0" anchor="t">
            <a:spAutoFit/>
          </a:bodyPr>
          <a:lstStyle/>
          <a:p>
            <a:r>
              <a:rPr lang="es-MX" sz="1600" b="1" dirty="0">
                <a:solidFill>
                  <a:srgbClr val="C00000"/>
                </a:solidFill>
                <a:latin typeface="Verdana" panose="020B0604030504040204" pitchFamily="34" charset="0"/>
                <a:cs typeface="Verdana" panose="020B0604030504040204" pitchFamily="34" charset="0"/>
              </a:rPr>
              <a:t>PRIMERO. Identificación de los documentos de archivo</a:t>
            </a:r>
          </a:p>
        </p:txBody>
      </p:sp>
      <p:sp>
        <p:nvSpPr>
          <p:cNvPr id="6" name="Cuadro de texto 5"/>
          <p:cNvSpPr txBox="1"/>
          <p:nvPr/>
        </p:nvSpPr>
        <p:spPr>
          <a:xfrm>
            <a:off x="486410" y="3807460"/>
            <a:ext cx="1532255" cy="306705"/>
          </a:xfrm>
          <a:prstGeom prst="rect">
            <a:avLst/>
          </a:prstGeom>
          <a:noFill/>
        </p:spPr>
        <p:txBody>
          <a:bodyPr wrap="square" rtlCol="0">
            <a:spAutoFit/>
          </a:bodyPr>
          <a:lstStyle/>
          <a:p>
            <a:pPr algn="ctr"/>
            <a:r>
              <a:rPr lang="es-MX" altLang="en-US" sz="1400">
                <a:latin typeface="Verdana" panose="020B0604030504040204" pitchFamily="34" charset="0"/>
                <a:cs typeface="Verdana" panose="020B0604030504040204" pitchFamily="34" charset="0"/>
              </a:rPr>
              <a:t>Documentos</a:t>
            </a:r>
          </a:p>
        </p:txBody>
      </p:sp>
      <p:sp>
        <p:nvSpPr>
          <p:cNvPr id="7" name="Cuadro de texto 6"/>
          <p:cNvSpPr txBox="1"/>
          <p:nvPr/>
        </p:nvSpPr>
        <p:spPr>
          <a:xfrm>
            <a:off x="2477770" y="2749550"/>
            <a:ext cx="3602355" cy="737235"/>
          </a:xfrm>
          <a:prstGeom prst="rect">
            <a:avLst/>
          </a:prstGeom>
          <a:noFill/>
        </p:spPr>
        <p:txBody>
          <a:bodyPr wrap="square" rtlCol="0">
            <a:spAutoFit/>
          </a:bodyPr>
          <a:lstStyle/>
          <a:p>
            <a:pPr algn="ctr"/>
            <a:r>
              <a:rPr lang="es-MX" altLang="en-US" sz="1400" dirty="0">
                <a:latin typeface="Verdana" panose="020B0604030504040204" pitchFamily="34" charset="0"/>
                <a:cs typeface="Verdana" panose="020B0604030504040204" pitchFamily="34" charset="0"/>
              </a:rPr>
              <a:t>Documentos de comprobación administrativa inmediata </a:t>
            </a:r>
          </a:p>
          <a:p>
            <a:pPr algn="ctr"/>
            <a:r>
              <a:rPr lang="es-MX" altLang="en-US" sz="1400" b="1" dirty="0">
                <a:latin typeface="Verdana" panose="020B0604030504040204" pitchFamily="34" charset="0"/>
                <a:cs typeface="Verdana" panose="020B0604030504040204" pitchFamily="34" charset="0"/>
              </a:rPr>
              <a:t>DCAI</a:t>
            </a:r>
          </a:p>
        </p:txBody>
      </p:sp>
      <p:sp>
        <p:nvSpPr>
          <p:cNvPr id="8" name="Cuadro de texto 7"/>
          <p:cNvSpPr txBox="1"/>
          <p:nvPr/>
        </p:nvSpPr>
        <p:spPr>
          <a:xfrm>
            <a:off x="2477770" y="3962400"/>
            <a:ext cx="3602355" cy="521970"/>
          </a:xfrm>
          <a:prstGeom prst="rect">
            <a:avLst/>
          </a:prstGeom>
          <a:noFill/>
        </p:spPr>
        <p:txBody>
          <a:bodyPr wrap="square" rtlCol="0">
            <a:spAutoFit/>
          </a:bodyPr>
          <a:lstStyle/>
          <a:p>
            <a:pPr algn="ctr"/>
            <a:r>
              <a:rPr lang="es-MX" altLang="en-US" sz="1400">
                <a:latin typeface="Verdana" panose="020B0604030504040204" pitchFamily="34" charset="0"/>
                <a:cs typeface="Verdana" panose="020B0604030504040204" pitchFamily="34" charset="0"/>
              </a:rPr>
              <a:t>Documentos de apoyo informativo</a:t>
            </a:r>
          </a:p>
          <a:p>
            <a:pPr algn="ctr"/>
            <a:r>
              <a:rPr lang="es-MX" altLang="en-US" sz="1400" b="1">
                <a:latin typeface="Verdana" panose="020B0604030504040204" pitchFamily="34" charset="0"/>
                <a:cs typeface="Verdana" panose="020B0604030504040204" pitchFamily="34" charset="0"/>
              </a:rPr>
              <a:t>DAI</a:t>
            </a:r>
          </a:p>
        </p:txBody>
      </p:sp>
      <p:sp>
        <p:nvSpPr>
          <p:cNvPr id="9" name="Cuadro de texto 8"/>
          <p:cNvSpPr txBox="1"/>
          <p:nvPr/>
        </p:nvSpPr>
        <p:spPr>
          <a:xfrm>
            <a:off x="2477770" y="4997450"/>
            <a:ext cx="3602355" cy="306705"/>
          </a:xfrm>
          <a:prstGeom prst="rect">
            <a:avLst/>
          </a:prstGeom>
          <a:noFill/>
        </p:spPr>
        <p:txBody>
          <a:bodyPr wrap="square" rtlCol="0">
            <a:spAutoFit/>
          </a:bodyPr>
          <a:lstStyle/>
          <a:p>
            <a:pPr algn="ctr"/>
            <a:r>
              <a:rPr lang="es-MX" altLang="en-US" sz="1400" b="1">
                <a:latin typeface="Verdana" panose="020B0604030504040204" pitchFamily="34" charset="0"/>
                <a:cs typeface="Verdana" panose="020B0604030504040204" pitchFamily="34" charset="0"/>
              </a:rPr>
              <a:t>Documentos de archivo</a:t>
            </a:r>
          </a:p>
        </p:txBody>
      </p:sp>
      <p:sp>
        <p:nvSpPr>
          <p:cNvPr id="10" name="Llave izquierda 9"/>
          <p:cNvSpPr/>
          <p:nvPr/>
        </p:nvSpPr>
        <p:spPr>
          <a:xfrm>
            <a:off x="2018665" y="2668905"/>
            <a:ext cx="459105" cy="2696845"/>
          </a:xfrm>
          <a:prstGeom prst="leftBrace">
            <a:avLst/>
          </a:prstGeom>
        </p:spPr>
        <p:style>
          <a:lnRef idx="2">
            <a:schemeClr val="accent4"/>
          </a:lnRef>
          <a:fillRef idx="0">
            <a:schemeClr val="accent4"/>
          </a:fillRef>
          <a:effectRef idx="1">
            <a:schemeClr val="accent4"/>
          </a:effectRef>
          <a:fontRef idx="minor">
            <a:schemeClr val="tx1"/>
          </a:fontRef>
        </p:style>
        <p:txBody>
          <a:bodyPr/>
          <a:lstStyle/>
          <a:p>
            <a:endParaRPr lang="es-MX" altLang="en-US" sz="1400">
              <a:latin typeface="Verdana" panose="020B0604030504040204" pitchFamily="34" charset="0"/>
              <a:cs typeface="Verdana" panose="020B0604030504040204" pitchFamily="34" charset="0"/>
            </a:endParaRPr>
          </a:p>
        </p:txBody>
      </p:sp>
      <p:sp>
        <p:nvSpPr>
          <p:cNvPr id="13" name="CuadroTexto 6"/>
          <p:cNvSpPr txBox="1"/>
          <p:nvPr/>
        </p:nvSpPr>
        <p:spPr>
          <a:xfrm>
            <a:off x="6823710" y="2487930"/>
            <a:ext cx="5005705" cy="1168400"/>
          </a:xfrm>
          <a:prstGeom prst="rect">
            <a:avLst/>
          </a:prstGeom>
          <a:noFill/>
        </p:spPr>
        <p:txBody>
          <a:bodyPr wrap="square" rtlCol="0">
            <a:spAutoFit/>
          </a:bodyPr>
          <a:lstStyle/>
          <a:p>
            <a:pPr algn="just"/>
            <a:r>
              <a:rPr lang="es-MX" sz="1400" dirty="0">
                <a:latin typeface="Verdana" panose="020B0604030504040204" pitchFamily="34" charset="0"/>
                <a:ea typeface="Verdana" panose="020B0604030504040204" pitchFamily="34" charset="0"/>
              </a:rPr>
              <a:t>Aquellos formatos y registros, producidos o recibidos en el área operativa, que permiten el manejo de información para el desarrollo de trámites y que por su naturaleza comprobatoria de un acto administrativo no son incorporados al expediente.</a:t>
            </a:r>
          </a:p>
        </p:txBody>
      </p:sp>
      <p:sp>
        <p:nvSpPr>
          <p:cNvPr id="14" name="Rectángulo 13"/>
          <p:cNvSpPr/>
          <p:nvPr/>
        </p:nvSpPr>
        <p:spPr>
          <a:xfrm>
            <a:off x="6823832" y="3777876"/>
            <a:ext cx="4989872" cy="737235"/>
          </a:xfrm>
          <a:prstGeom prst="rect">
            <a:avLst/>
          </a:prstGeom>
        </p:spPr>
        <p:txBody>
          <a:bodyPr wrap="square">
            <a:spAutoFit/>
          </a:bodyPr>
          <a:lstStyle/>
          <a:p>
            <a:pPr algn="just"/>
            <a:r>
              <a:rPr lang="es-MX" sz="1400" dirty="0">
                <a:latin typeface="Verdana" panose="020B0604030504040204" pitchFamily="34" charset="0"/>
                <a:ea typeface="Verdana" panose="020B0604030504040204" pitchFamily="34" charset="0"/>
              </a:rPr>
              <a:t>Son aquellos que orientan con información externa la realización de las actividades administrativas del sujeto obligado</a:t>
            </a:r>
          </a:p>
        </p:txBody>
      </p:sp>
      <p:sp>
        <p:nvSpPr>
          <p:cNvPr id="15" name="Rectángulo 14"/>
          <p:cNvSpPr/>
          <p:nvPr/>
        </p:nvSpPr>
        <p:spPr>
          <a:xfrm>
            <a:off x="6823710" y="4603115"/>
            <a:ext cx="5031740" cy="1168400"/>
          </a:xfrm>
          <a:prstGeom prst="rect">
            <a:avLst/>
          </a:prstGeom>
        </p:spPr>
        <p:txBody>
          <a:bodyPr wrap="square">
            <a:spAutoFit/>
          </a:bodyPr>
          <a:lstStyle/>
          <a:p>
            <a:pPr algn="just"/>
            <a:r>
              <a:rPr lang="es-MX" altLang="es-ES" sz="1400" dirty="0">
                <a:latin typeface="Verdana" panose="020B0604030504040204" pitchFamily="34" charset="0"/>
                <a:ea typeface="Verdana" panose="020B0604030504040204" pitchFamily="34" charset="0"/>
              </a:rPr>
              <a:t>Aquellos</a:t>
            </a:r>
            <a:r>
              <a:rPr lang="es-ES" sz="1400" dirty="0">
                <a:latin typeface="Verdana" panose="020B0604030504040204" pitchFamily="34" charset="0"/>
                <a:ea typeface="Verdana" panose="020B0604030504040204" pitchFamily="34" charset="0"/>
              </a:rPr>
              <a:t> que registra un acto administrativo, jurídico, legal, fiscal o contable recibido o producido por un sujeto obligado en el marco de sus atribuciones sin importar su tipología o soporte documental integrando.</a:t>
            </a:r>
          </a:p>
        </p:txBody>
      </p:sp>
      <p:sp>
        <p:nvSpPr>
          <p:cNvPr id="16" name="Flecha derecha 15"/>
          <p:cNvSpPr/>
          <p:nvPr/>
        </p:nvSpPr>
        <p:spPr>
          <a:xfrm>
            <a:off x="6128385" y="2771140"/>
            <a:ext cx="646430" cy="601980"/>
          </a:xfrm>
          <a:prstGeom prst="rightArrow">
            <a:avLst/>
          </a:prstGeom>
        </p:spPr>
        <p:style>
          <a:lnRef idx="1">
            <a:schemeClr val="accent4"/>
          </a:lnRef>
          <a:fillRef idx="2">
            <a:schemeClr val="accent4"/>
          </a:fillRef>
          <a:effectRef idx="1">
            <a:schemeClr val="accent4"/>
          </a:effectRef>
          <a:fontRef idx="minor">
            <a:schemeClr val="dk1"/>
          </a:fontRef>
        </p:style>
        <p:txBody>
          <a:bodyPr/>
          <a:lstStyle/>
          <a:p>
            <a:endParaRPr lang="es-MX" altLang="en-US"/>
          </a:p>
        </p:txBody>
      </p:sp>
      <p:sp>
        <p:nvSpPr>
          <p:cNvPr id="17" name="Flecha derecha 16"/>
          <p:cNvSpPr/>
          <p:nvPr/>
        </p:nvSpPr>
        <p:spPr>
          <a:xfrm>
            <a:off x="6177280" y="3829050"/>
            <a:ext cx="646430" cy="601980"/>
          </a:xfrm>
          <a:prstGeom prst="rightArrow">
            <a:avLst/>
          </a:prstGeom>
        </p:spPr>
        <p:style>
          <a:lnRef idx="1">
            <a:schemeClr val="accent4"/>
          </a:lnRef>
          <a:fillRef idx="2">
            <a:schemeClr val="accent4"/>
          </a:fillRef>
          <a:effectRef idx="1">
            <a:schemeClr val="accent4"/>
          </a:effectRef>
          <a:fontRef idx="minor">
            <a:schemeClr val="dk1"/>
          </a:fontRef>
        </p:style>
        <p:txBody>
          <a:bodyPr/>
          <a:lstStyle/>
          <a:p>
            <a:endParaRPr lang="es-MX" altLang="en-US"/>
          </a:p>
        </p:txBody>
      </p:sp>
      <p:sp>
        <p:nvSpPr>
          <p:cNvPr id="18" name="Flecha derecha 17"/>
          <p:cNvSpPr/>
          <p:nvPr/>
        </p:nvSpPr>
        <p:spPr>
          <a:xfrm>
            <a:off x="6177280" y="4886960"/>
            <a:ext cx="646430" cy="601980"/>
          </a:xfrm>
          <a:prstGeom prst="rightArrow">
            <a:avLst/>
          </a:prstGeom>
        </p:spPr>
        <p:style>
          <a:lnRef idx="1">
            <a:schemeClr val="accent4"/>
          </a:lnRef>
          <a:fillRef idx="2">
            <a:schemeClr val="accent4"/>
          </a:fillRef>
          <a:effectRef idx="1">
            <a:schemeClr val="accent4"/>
          </a:effectRef>
          <a:fontRef idx="minor">
            <a:schemeClr val="dk1"/>
          </a:fontRef>
        </p:style>
        <p:txBody>
          <a:bodyPr/>
          <a:lstStyle/>
          <a:p>
            <a:endParaRPr lang="es-MX"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p:nvPr/>
        </p:nvGraphicFramePr>
        <p:xfrm>
          <a:off x="1100455" y="1323975"/>
          <a:ext cx="9989820" cy="3620770"/>
        </p:xfrm>
        <a:graphic>
          <a:graphicData uri="http://schemas.openxmlformats.org/drawingml/2006/table">
            <a:tbl>
              <a:tblPr firstRow="1" lastRow="1">
                <a:tableStyleId>{5C22544A-7EE6-4342-B048-85BDC9FD1C3A}</a:tableStyleId>
              </a:tblPr>
              <a:tblGrid>
                <a:gridCol w="3329940">
                  <a:extLst>
                    <a:ext uri="{9D8B030D-6E8A-4147-A177-3AD203B41FA5}">
                      <a16:colId xmlns:a16="http://schemas.microsoft.com/office/drawing/2014/main" val="20000"/>
                    </a:ext>
                  </a:extLst>
                </a:gridCol>
                <a:gridCol w="3329940">
                  <a:extLst>
                    <a:ext uri="{9D8B030D-6E8A-4147-A177-3AD203B41FA5}">
                      <a16:colId xmlns:a16="http://schemas.microsoft.com/office/drawing/2014/main" val="20001"/>
                    </a:ext>
                  </a:extLst>
                </a:gridCol>
                <a:gridCol w="3329940">
                  <a:extLst>
                    <a:ext uri="{9D8B030D-6E8A-4147-A177-3AD203B41FA5}">
                      <a16:colId xmlns:a16="http://schemas.microsoft.com/office/drawing/2014/main" val="20002"/>
                    </a:ext>
                  </a:extLst>
                </a:gridCol>
              </a:tblGrid>
              <a:tr h="389890">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Documentos de comprobación administrativa inmediata</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Documentos de apoyo informativo</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Documento de archivo</a:t>
                      </a:r>
                    </a:p>
                  </a:txBody>
                  <a:tcPr anchor="ctr"/>
                </a:tc>
                <a:extLst>
                  <a:ext uri="{0D108BD9-81ED-4DB2-BD59-A6C34878D82A}">
                    <a16:rowId xmlns:a16="http://schemas.microsoft.com/office/drawing/2014/main" val="10000"/>
                  </a:ext>
                </a:extLst>
              </a:tr>
              <a:tr h="389890">
                <a:tc>
                  <a:txBody>
                    <a:bodyPr/>
                    <a:lstStyle/>
                    <a:p>
                      <a:pPr algn="ctr">
                        <a:buNone/>
                      </a:pPr>
                      <a:r>
                        <a:rPr lang="es-MX" altLang="en-US" sz="1400" dirty="0">
                          <a:solidFill>
                            <a:schemeClr val="tx1"/>
                          </a:solidFill>
                          <a:latin typeface="Verdana" panose="020B0604030504040204" pitchFamily="34" charset="0"/>
                          <a:cs typeface="Verdana" panose="020B0604030504040204" pitchFamily="34" charset="0"/>
                        </a:rPr>
                        <a:t>Documentos de conocimiento: tarjetas, oficios o circulares</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Disposiciones normativas de otras instituciones (manuales, guías, etc.)</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Correspondencia producida o recibida de acuerdo a las funciones del área</a:t>
                      </a:r>
                    </a:p>
                  </a:txBody>
                  <a:tcPr anchor="ctr"/>
                </a:tc>
                <a:extLst>
                  <a:ext uri="{0D108BD9-81ED-4DB2-BD59-A6C34878D82A}">
                    <a16:rowId xmlns:a16="http://schemas.microsoft.com/office/drawing/2014/main" val="10001"/>
                  </a:ext>
                </a:extLst>
              </a:tr>
              <a:tr h="389890">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Duplicados cuyo original se resguarda en un expediente</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Libros, revistas o periodicos</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Actas, resoluciones y acuerdos</a:t>
                      </a:r>
                    </a:p>
                  </a:txBody>
                  <a:tcPr anchor="ctr"/>
                </a:tc>
                <a:extLst>
                  <a:ext uri="{0D108BD9-81ED-4DB2-BD59-A6C34878D82A}">
                    <a16:rowId xmlns:a16="http://schemas.microsoft.com/office/drawing/2014/main" val="10002"/>
                  </a:ext>
                </a:extLst>
              </a:tr>
              <a:tr h="389890">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Invitaciones, listas de registro, etc.</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Gacetas y/o Diarios Oficiales</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Planos, registros, fotografías</a:t>
                      </a:r>
                    </a:p>
                  </a:txBody>
                  <a:tcPr anchor="ctr"/>
                </a:tc>
                <a:extLst>
                  <a:ext uri="{0D108BD9-81ED-4DB2-BD59-A6C34878D82A}">
                    <a16:rowId xmlns:a16="http://schemas.microsoft.com/office/drawing/2014/main" val="10003"/>
                  </a:ext>
                </a:extLst>
              </a:tr>
              <a:tr h="389890">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Recibos simples, vales o talonarios</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Legislación (Leyes, códigos, etc)</a:t>
                      </a:r>
                    </a:p>
                  </a:txBody>
                  <a:tcPr anchor="ctr"/>
                </a:tc>
                <a:tc>
                  <a:txBody>
                    <a:bodyPr/>
                    <a:lstStyle/>
                    <a:p>
                      <a:pPr algn="ctr">
                        <a:buNone/>
                      </a:pPr>
                      <a:r>
                        <a:rPr lang="es-MX" altLang="en-US" sz="1400">
                          <a:solidFill>
                            <a:schemeClr val="tx1"/>
                          </a:solidFill>
                          <a:latin typeface="Verdana" panose="020B0604030504040204" pitchFamily="34" charset="0"/>
                          <a:cs typeface="Verdana" panose="020B0604030504040204" pitchFamily="34" charset="0"/>
                        </a:rPr>
                        <a:t>Material multimedia</a:t>
                      </a:r>
                    </a:p>
                  </a:txBody>
                  <a:tcPr anchor="ctr"/>
                </a:tc>
                <a:extLst>
                  <a:ext uri="{0D108BD9-81ED-4DB2-BD59-A6C34878D82A}">
                    <a16:rowId xmlns:a16="http://schemas.microsoft.com/office/drawing/2014/main" val="10004"/>
                  </a:ext>
                </a:extLst>
              </a:tr>
              <a:tr h="389890">
                <a:tc gridSpan="2">
                  <a:txBody>
                    <a:bodyPr/>
                    <a:lstStyle/>
                    <a:p>
                      <a:pPr algn="ctr">
                        <a:buNone/>
                      </a:pPr>
                      <a:r>
                        <a:rPr lang="es-MX" altLang="en-US" sz="1400" b="0">
                          <a:solidFill>
                            <a:schemeClr val="tx1"/>
                          </a:solidFill>
                          <a:latin typeface="Verdana" panose="020B0604030504040204" pitchFamily="34" charset="0"/>
                          <a:cs typeface="Verdana" panose="020B0604030504040204" pitchFamily="34" charset="0"/>
                        </a:rPr>
                        <a:t>Se eliminan mediante el procedimiento de </a:t>
                      </a:r>
                    </a:p>
                    <a:p>
                      <a:pPr algn="ctr">
                        <a:buNone/>
                      </a:pPr>
                      <a:r>
                        <a:rPr lang="es-MX" altLang="en-US" sz="1400" b="1">
                          <a:solidFill>
                            <a:schemeClr val="tx1"/>
                          </a:solidFill>
                          <a:latin typeface="Verdana" panose="020B0604030504040204" pitchFamily="34" charset="0"/>
                          <a:cs typeface="Verdana" panose="020B0604030504040204" pitchFamily="34" charset="0"/>
                        </a:rPr>
                        <a:t>desincorporación documental</a:t>
                      </a:r>
                    </a:p>
                  </a:txBody>
                  <a:tcPr anchor="ctr"/>
                </a:tc>
                <a:tc hMerge="1">
                  <a:txBody>
                    <a:bodyPr/>
                    <a:lstStyle/>
                    <a:p>
                      <a:endParaRPr lang="es-MX"/>
                    </a:p>
                  </a:txBody>
                  <a:tcPr/>
                </a:tc>
                <a:tc>
                  <a:txBody>
                    <a:bodyPr/>
                    <a:lstStyle/>
                    <a:p>
                      <a:pPr algn="ctr">
                        <a:buNone/>
                      </a:pPr>
                      <a:r>
                        <a:rPr lang="es-MX" altLang="en-US" sz="1400" b="0" dirty="0">
                          <a:solidFill>
                            <a:schemeClr val="tx1"/>
                          </a:solidFill>
                          <a:latin typeface="Verdana" panose="020B0604030504040204" pitchFamily="34" charset="0"/>
                          <a:cs typeface="Verdana" panose="020B0604030504040204" pitchFamily="34" charset="0"/>
                        </a:rPr>
                        <a:t>Se transfieren al archivo de concentración y se promoverá su disposición final de acuerdo al CADIDO</a:t>
                      </a:r>
                    </a:p>
                  </a:txBody>
                  <a:tcPr anchor="ctr"/>
                </a:tc>
                <a:extLst>
                  <a:ext uri="{0D108BD9-81ED-4DB2-BD59-A6C34878D82A}">
                    <a16:rowId xmlns:a16="http://schemas.microsoft.com/office/drawing/2014/main" val="10005"/>
                  </a:ext>
                </a:extLst>
              </a:tr>
            </a:tbl>
          </a:graphicData>
        </a:graphic>
      </p:graphicFrame>
      <p:sp>
        <p:nvSpPr>
          <p:cNvPr id="12" name="Rectángulo 11"/>
          <p:cNvSpPr/>
          <p:nvPr/>
        </p:nvSpPr>
        <p:spPr>
          <a:xfrm>
            <a:off x="1109980" y="5097145"/>
            <a:ext cx="9980295" cy="521970"/>
          </a:xfrm>
          <a:prstGeom prst="rect">
            <a:avLst/>
          </a:prstGeom>
          <a:solidFill>
            <a:schemeClr val="accent4">
              <a:lumMod val="20000"/>
              <a:lumOff val="80000"/>
            </a:schemeClr>
          </a:solidFill>
        </p:spPr>
        <p:txBody>
          <a:bodyPr wrap="square">
            <a:spAutoFit/>
          </a:bodyPr>
          <a:lstStyle/>
          <a:p>
            <a:pPr algn="ctr"/>
            <a:r>
              <a:rPr lang="es-MX" sz="1400" dirty="0">
                <a:latin typeface="Verdana" panose="020B0604030504040204" pitchFamily="34" charset="0"/>
                <a:ea typeface="Verdana" panose="020B0604030504040204" pitchFamily="34" charset="0"/>
                <a:cs typeface="Arial" panose="020B0604020202020204" pitchFamily="34" charset="0"/>
              </a:rPr>
              <a:t>La desincorporación documental será regulada y administrada por el </a:t>
            </a:r>
          </a:p>
          <a:p>
            <a:pPr algn="ctr"/>
            <a:r>
              <a:rPr lang="es-MX" sz="1400" b="1" dirty="0">
                <a:latin typeface="Verdana" panose="020B0604030504040204" pitchFamily="34" charset="0"/>
                <a:ea typeface="Verdana" panose="020B0604030504040204" pitchFamily="34" charset="0"/>
                <a:cs typeface="Arial" panose="020B0604020202020204" pitchFamily="34" charset="0"/>
              </a:rPr>
              <a:t>área coordinadora de archivos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3958" y="840563"/>
            <a:ext cx="11488994" cy="338554"/>
          </a:xfrm>
          <a:prstGeom prst="rect">
            <a:avLst/>
          </a:prstGeom>
          <a:noFill/>
        </p:spPr>
        <p:txBody>
          <a:bodyPr wrap="square" rtlCol="0">
            <a:spAutoFit/>
          </a:bodyPr>
          <a:lstStyle/>
          <a:p>
            <a:pPr algn="ctr"/>
            <a:r>
              <a:rPr lang="es-MX" sz="1600" b="1" dirty="0">
                <a:latin typeface="Verdana" panose="020B0604030504040204" pitchFamily="34" charset="0"/>
                <a:ea typeface="Verdana" panose="020B0604030504040204" pitchFamily="34" charset="0"/>
              </a:rPr>
              <a:t>¿Cómo solicito su eliminación?</a:t>
            </a:r>
          </a:p>
        </p:txBody>
      </p:sp>
      <p:sp>
        <p:nvSpPr>
          <p:cNvPr id="5" name="Rectángulo 4"/>
          <p:cNvSpPr/>
          <p:nvPr/>
        </p:nvSpPr>
        <p:spPr>
          <a:xfrm>
            <a:off x="353958" y="1478093"/>
            <a:ext cx="11488994" cy="306705"/>
          </a:xfrm>
          <a:prstGeom prst="rect">
            <a:avLst/>
          </a:prstGeom>
        </p:spPr>
        <p:txBody>
          <a:bodyPr wrap="square">
            <a:spAutoFit/>
          </a:bodyPr>
          <a:lstStyle/>
          <a:p>
            <a:pPr indent="0" algn="just">
              <a:buNone/>
            </a:pPr>
            <a:r>
              <a:rPr lang="es-MX" sz="1400" b="1" dirty="0">
                <a:latin typeface="Verdana" panose="020B0604030504040204" pitchFamily="34" charset="0"/>
                <a:ea typeface="Verdana" panose="020B0604030504040204" pitchFamily="34" charset="0"/>
              </a:rPr>
              <a:t>I. Elabora</a:t>
            </a:r>
            <a:r>
              <a:rPr lang="es-MX" sz="1400" dirty="0">
                <a:latin typeface="Verdana" panose="020B0604030504040204" pitchFamily="34" charset="0"/>
                <a:ea typeface="Verdana" panose="020B0604030504040204" pitchFamily="34" charset="0"/>
              </a:rPr>
              <a:t> la </a:t>
            </a:r>
            <a:r>
              <a:rPr lang="es-MX" sz="1400" b="1" dirty="0">
                <a:latin typeface="Verdana" panose="020B0604030504040204" pitchFamily="34" charset="0"/>
                <a:ea typeface="Verdana" panose="020B0604030504040204" pitchFamily="34" charset="0"/>
              </a:rPr>
              <a:t>relación de las tipologías documentales </a:t>
            </a:r>
            <a:r>
              <a:rPr lang="es-MX" sz="1400" dirty="0">
                <a:latin typeface="Verdana" panose="020B0604030504040204" pitchFamily="34" charset="0"/>
                <a:ea typeface="Verdana" panose="020B0604030504040204" pitchFamily="34" charset="0"/>
              </a:rPr>
              <a:t>para desincorporar de acuerdo al siguiente esquema:</a:t>
            </a:r>
          </a:p>
        </p:txBody>
      </p:sp>
      <p:graphicFrame>
        <p:nvGraphicFramePr>
          <p:cNvPr id="6" name="Tabla 5"/>
          <p:cNvGraphicFramePr>
            <a:graphicFrameLocks noGrp="1"/>
          </p:cNvGraphicFramePr>
          <p:nvPr/>
        </p:nvGraphicFramePr>
        <p:xfrm>
          <a:off x="353957" y="2230271"/>
          <a:ext cx="11488995" cy="2121790"/>
        </p:xfrm>
        <a:graphic>
          <a:graphicData uri="http://schemas.openxmlformats.org/drawingml/2006/table">
            <a:tbl>
              <a:tblPr firstRow="1" firstCol="1" bandRow="1">
                <a:tableStyleId>{2D5ABB26-0587-4C30-8999-92F81FD0307C}</a:tableStyleId>
              </a:tblPr>
              <a:tblGrid>
                <a:gridCol w="707925">
                  <a:extLst>
                    <a:ext uri="{9D8B030D-6E8A-4147-A177-3AD203B41FA5}">
                      <a16:colId xmlns:a16="http://schemas.microsoft.com/office/drawing/2014/main" val="20000"/>
                    </a:ext>
                  </a:extLst>
                </a:gridCol>
                <a:gridCol w="8613056">
                  <a:extLst>
                    <a:ext uri="{9D8B030D-6E8A-4147-A177-3AD203B41FA5}">
                      <a16:colId xmlns:a16="http://schemas.microsoft.com/office/drawing/2014/main" val="20001"/>
                    </a:ext>
                  </a:extLst>
                </a:gridCol>
                <a:gridCol w="2168014">
                  <a:extLst>
                    <a:ext uri="{9D8B030D-6E8A-4147-A177-3AD203B41FA5}">
                      <a16:colId xmlns:a16="http://schemas.microsoft.com/office/drawing/2014/main" val="20002"/>
                    </a:ext>
                  </a:extLst>
                </a:gridCol>
              </a:tblGrid>
              <a:tr h="271780">
                <a:tc rowSpan="2">
                  <a:txBody>
                    <a:bodyPr/>
                    <a:lstStyle/>
                    <a:p>
                      <a:pPr algn="ctr">
                        <a:lnSpc>
                          <a:spcPct val="107000"/>
                        </a:lnSpc>
                        <a:spcAft>
                          <a:spcPts val="0"/>
                        </a:spcAft>
                      </a:pPr>
                      <a:r>
                        <a:rPr lang="es-MX" sz="1400" b="1" dirty="0">
                          <a:effectLst/>
                          <a:latin typeface="Verdana" panose="020B0604030504040204" pitchFamily="34" charset="0"/>
                          <a:ea typeface="Verdana" panose="020B0604030504040204" pitchFamily="34" charset="0"/>
                        </a:rPr>
                        <a:t>No.</a:t>
                      </a:r>
                      <a:endParaRPr lang="es-MX" sz="14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2">
                  <a:txBody>
                    <a:bodyPr/>
                    <a:lstStyle/>
                    <a:p>
                      <a:pPr algn="ctr">
                        <a:lnSpc>
                          <a:spcPct val="107000"/>
                        </a:lnSpc>
                        <a:spcAft>
                          <a:spcPts val="0"/>
                        </a:spcAft>
                      </a:pPr>
                      <a:r>
                        <a:rPr lang="es-MX" sz="1400" b="1" dirty="0">
                          <a:effectLst/>
                          <a:latin typeface="Verdana" panose="020B0604030504040204" pitchFamily="34" charset="0"/>
                          <a:ea typeface="Verdana" panose="020B0604030504040204" pitchFamily="34" charset="0"/>
                        </a:rPr>
                        <a:t>Tipología documental</a:t>
                      </a:r>
                      <a:endParaRPr lang="es-MX" sz="14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s-MX" sz="1400" b="1" dirty="0">
                          <a:effectLst/>
                          <a:latin typeface="Verdana" panose="020B0604030504040204" pitchFamily="34" charset="0"/>
                          <a:ea typeface="Verdana" panose="020B0604030504040204" pitchFamily="34" charset="0"/>
                        </a:rPr>
                        <a:t>Vigencia Administrativa</a:t>
                      </a:r>
                      <a:endParaRPr lang="es-MX" sz="14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3716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MX" sz="1400" b="1" dirty="0">
                          <a:effectLst/>
                          <a:latin typeface="Verdana" panose="020B0604030504040204" pitchFamily="34" charset="0"/>
                          <a:ea typeface="Verdana" panose="020B0604030504040204" pitchFamily="34" charset="0"/>
                        </a:rPr>
                        <a:t>Archivo de Tramite</a:t>
                      </a:r>
                      <a:endParaRPr lang="es-MX" sz="14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37160">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1</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rPr>
                        <a:t>* Oficios</a:t>
                      </a:r>
                      <a:r>
                        <a:rPr lang="es-MX" sz="1400" b="0" baseline="0" dirty="0">
                          <a:effectLst/>
                          <a:latin typeface="Verdana" panose="020B0604030504040204" pitchFamily="34" charset="0"/>
                          <a:ea typeface="Verdana" panose="020B0604030504040204" pitchFamily="34" charset="0"/>
                        </a:rPr>
                        <a:t> de conocimiento</a:t>
                      </a:r>
                      <a:endParaRPr lang="es-MX" sz="1400" b="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6 meses </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2</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rPr>
                        <a:t>* Tarjetas informativas</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kumimoji="0" lang="es-MX"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6 meses</a:t>
                      </a:r>
                      <a:endParaRPr kumimoji="0" lang="es-MX"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3</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rPr>
                        <a:t>* Listas de asistencia</a:t>
                      </a:r>
                      <a:r>
                        <a:rPr lang="es-MX" sz="1400" b="0" baseline="0" dirty="0">
                          <a:effectLst/>
                          <a:latin typeface="Verdana" panose="020B0604030504040204" pitchFamily="34" charset="0"/>
                          <a:ea typeface="Verdana" panose="020B0604030504040204" pitchFamily="34" charset="0"/>
                        </a:rPr>
                        <a:t> del área</a:t>
                      </a:r>
                      <a:endParaRPr lang="es-MX" sz="1400" b="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kumimoji="0" lang="es-MX"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6 meses</a:t>
                      </a:r>
                      <a:endParaRPr kumimoji="0" lang="es-MX"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4</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rPr>
                        <a:t>*</a:t>
                      </a:r>
                      <a:r>
                        <a:rPr lang="es-MX" sz="1400" b="0" baseline="0" dirty="0">
                          <a:effectLst/>
                          <a:latin typeface="Verdana" panose="020B0604030504040204" pitchFamily="34" charset="0"/>
                          <a:ea typeface="Verdana" panose="020B0604030504040204" pitchFamily="34" charset="0"/>
                        </a:rPr>
                        <a:t> Periodicos locales, estatales y nacionales</a:t>
                      </a:r>
                      <a:endParaRPr lang="es-MX" sz="1400" b="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kumimoji="0" lang="es-MX"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6 meses</a:t>
                      </a:r>
                      <a:endParaRPr kumimoji="0" lang="es-MX"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0655">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rPr>
                        <a:t>5</a:t>
                      </a:r>
                      <a:endParaRPr lang="es-MX"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rPr>
                        <a:t>* Revistas de distribución gratuitas</a:t>
                      </a:r>
                      <a:r>
                        <a:rPr lang="es-MX" sz="1400" b="0" baseline="0" dirty="0">
                          <a:effectLst/>
                          <a:latin typeface="Verdana" panose="020B0604030504040204" pitchFamily="34" charset="0"/>
                          <a:ea typeface="Verdana" panose="020B0604030504040204" pitchFamily="34" charset="0"/>
                        </a:rPr>
                        <a:t> enviadas al área</a:t>
                      </a:r>
                      <a:endParaRPr lang="es-MX" sz="1400" b="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kumimoji="0" lang="es-MX"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6 meses</a:t>
                      </a:r>
                      <a:endParaRPr kumimoji="0" lang="es-MX"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0655">
                <a:tc>
                  <a:txBody>
                    <a:bodyPr/>
                    <a:lstStyle/>
                    <a:p>
                      <a:pPr algn="ctr">
                        <a:lnSpc>
                          <a:spcPct val="107000"/>
                        </a:lnSpc>
                        <a:spcAft>
                          <a:spcPts val="0"/>
                        </a:spcAft>
                      </a:pPr>
                      <a:r>
                        <a:rPr lang="es-MX" sz="1400" b="0" dirty="0">
                          <a:effectLst/>
                          <a:latin typeface="Verdana" panose="020B0604030504040204" pitchFamily="34" charset="0"/>
                          <a:ea typeface="Verdana" panose="020B060403050404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MX" sz="1400" b="0" dirty="0">
                          <a:effectLst/>
                          <a:latin typeface="Verdana" panose="020B0604030504040204" pitchFamily="34" charset="0"/>
                          <a:ea typeface="Verdana" panose="020B0604030504040204" pitchFamily="34" charset="0"/>
                          <a:cs typeface="Times New Roman" panose="02020603050405020304" pitchFamily="18" charset="0"/>
                        </a:rPr>
                        <a:t>* Copias simples de documentos cuyos originales se integraron al expediente</a:t>
                      </a:r>
                      <a:r>
                        <a:rPr lang="es-MX" sz="1400" b="0" baseline="0" dirty="0">
                          <a:effectLst/>
                          <a:latin typeface="Verdana" panose="020B0604030504040204" pitchFamily="34" charset="0"/>
                          <a:ea typeface="Verdana" panose="020B0604030504040204" pitchFamily="34" charset="0"/>
                          <a:cs typeface="Times New Roman" panose="02020603050405020304" pitchFamily="18" charset="0"/>
                        </a:rPr>
                        <a:t> del área que tiene la atribución del trámite.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kumimoji="0" lang="es-MX"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 meses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1111885" y="1229360"/>
          <a:ext cx="9968230" cy="385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7777" y="1278115"/>
            <a:ext cx="11470429" cy="338554"/>
          </a:xfrm>
          <a:prstGeom prst="rect">
            <a:avLst/>
          </a:prstGeom>
          <a:noFill/>
        </p:spPr>
        <p:txBody>
          <a:bodyPr wrap="square" rtlCol="0">
            <a:spAutoFit/>
          </a:bodyPr>
          <a:lstStyle/>
          <a:p>
            <a:pPr algn="just"/>
            <a:r>
              <a:rPr lang="es-MX" sz="1600" b="1" dirty="0">
                <a:solidFill>
                  <a:srgbClr val="C00000"/>
                </a:solidFill>
                <a:latin typeface="Verdana" panose="020B0604030504040204" pitchFamily="34" charset="0"/>
                <a:ea typeface="Verdana" panose="020B0604030504040204" pitchFamily="34" charset="0"/>
              </a:rPr>
              <a:t> SEGUNDO. Producción e integración de los expedientes</a:t>
            </a:r>
          </a:p>
        </p:txBody>
      </p:sp>
      <p:sp>
        <p:nvSpPr>
          <p:cNvPr id="6" name="Rectángulo 5"/>
          <p:cNvSpPr/>
          <p:nvPr/>
        </p:nvSpPr>
        <p:spPr>
          <a:xfrm>
            <a:off x="357777" y="1923072"/>
            <a:ext cx="3580039" cy="1836400"/>
          </a:xfrm>
          <a:prstGeom prst="rect">
            <a:avLst/>
          </a:prstGeom>
        </p:spPr>
        <p:txBody>
          <a:bodyPr wrap="square">
            <a:spAutoFit/>
          </a:bodyPr>
          <a:lstStyle/>
          <a:p>
            <a:pPr algn="just">
              <a:lnSpc>
                <a:spcPts val="1700"/>
              </a:lnSpc>
            </a:pPr>
            <a:r>
              <a:rPr lang="es-ES" sz="1500" dirty="0">
                <a:latin typeface="Verdana" panose="020B0604030504040204" pitchFamily="34" charset="0"/>
                <a:ea typeface="Verdana" panose="020B0604030504040204" pitchFamily="34" charset="0"/>
              </a:rPr>
              <a:t>El</a:t>
            </a:r>
            <a:r>
              <a:rPr lang="es-MX" sz="1500" dirty="0">
                <a:latin typeface="Verdana" panose="020B0604030504040204" pitchFamily="34" charset="0"/>
                <a:ea typeface="Verdana" panose="020B0604030504040204" pitchFamily="34" charset="0"/>
              </a:rPr>
              <a:t> expediente es:</a:t>
            </a:r>
          </a:p>
          <a:p>
            <a:pPr algn="just">
              <a:lnSpc>
                <a:spcPts val="1700"/>
              </a:lnSpc>
            </a:pPr>
            <a:endParaRPr lang="es-MX" sz="1500" dirty="0">
              <a:latin typeface="Verdana" panose="020B0604030504040204" pitchFamily="34" charset="0"/>
              <a:ea typeface="Verdana" panose="020B0604030504040204" pitchFamily="34" charset="0"/>
            </a:endParaRPr>
          </a:p>
          <a:p>
            <a:pPr algn="just">
              <a:lnSpc>
                <a:spcPts val="1700"/>
              </a:lnSpc>
            </a:pPr>
            <a:r>
              <a:rPr lang="es-MX" sz="1500" dirty="0">
                <a:latin typeface="Verdana" panose="020B0604030504040204" pitchFamily="34" charset="0"/>
                <a:ea typeface="Verdana" panose="020B0604030504040204" pitchFamily="34" charset="0"/>
                <a:cs typeface="Arial" panose="020B0604020202020204" pitchFamily="34" charset="0"/>
                <a:sym typeface="+mn-ea"/>
              </a:rPr>
              <a:t>La unidad documental, </a:t>
            </a:r>
            <a:r>
              <a:rPr lang="es-MX" sz="1500" dirty="0">
                <a:latin typeface="Verdana" panose="020B0604030504040204" pitchFamily="34" charset="0"/>
                <a:ea typeface="Verdana" panose="020B0604030504040204" pitchFamily="34" charset="0"/>
                <a:cs typeface="Arial" panose="020B0604020202020204" pitchFamily="34" charset="0"/>
              </a:rPr>
              <a:t>simple o compuesta, integrada de  documentos de archivo ordenados de forma lógica y relacionados por un mismo trámite e identificada por un asunto.</a:t>
            </a:r>
          </a:p>
        </p:txBody>
      </p:sp>
      <p:sp>
        <p:nvSpPr>
          <p:cNvPr id="7" name="Rectángulo 6"/>
          <p:cNvSpPr/>
          <p:nvPr/>
        </p:nvSpPr>
        <p:spPr>
          <a:xfrm>
            <a:off x="1283109" y="4522687"/>
            <a:ext cx="3288889" cy="1400383"/>
          </a:xfrm>
          <a:prstGeom prst="rect">
            <a:avLst/>
          </a:prstGeom>
        </p:spPr>
        <p:txBody>
          <a:bodyPr wrap="square">
            <a:spAutoFit/>
          </a:bodyPr>
          <a:lstStyle/>
          <a:p>
            <a:pPr algn="just">
              <a:lnSpc>
                <a:spcPts val="1700"/>
              </a:lnSpc>
            </a:pPr>
            <a:r>
              <a:rPr lang="es-MX" sz="1500" dirty="0">
                <a:latin typeface="Verdana" panose="020B0604030504040204" pitchFamily="34" charset="0"/>
                <a:ea typeface="Verdana" panose="020B0604030504040204" pitchFamily="34" charset="0"/>
                <a:cs typeface="Arial" panose="020B0604020202020204" pitchFamily="34" charset="0"/>
              </a:rPr>
              <a:t>Expedientes que presentan el inicio, desarrollo y conclusión de un trámite</a:t>
            </a:r>
          </a:p>
          <a:p>
            <a:pPr algn="just">
              <a:lnSpc>
                <a:spcPts val="1700"/>
              </a:lnSpc>
            </a:pPr>
            <a:endParaRPr lang="es-MX" sz="1500" dirty="0">
              <a:latin typeface="Verdana" panose="020B0604030504040204" pitchFamily="34" charset="0"/>
              <a:ea typeface="Verdana" panose="020B0604030504040204" pitchFamily="34" charset="0"/>
              <a:cs typeface="Arial" panose="020B0604020202020204" pitchFamily="34" charset="0"/>
            </a:endParaRPr>
          </a:p>
          <a:p>
            <a:pPr algn="just">
              <a:lnSpc>
                <a:spcPts val="1700"/>
              </a:lnSpc>
            </a:pPr>
            <a:r>
              <a:rPr lang="es-MX" sz="1500" dirty="0">
                <a:latin typeface="Verdana" panose="020B0604030504040204" pitchFamily="34" charset="0"/>
                <a:ea typeface="Verdana" panose="020B0604030504040204" pitchFamily="34" charset="0"/>
                <a:cs typeface="Arial" panose="020B0604020202020204" pitchFamily="34" charset="0"/>
              </a:rPr>
              <a:t>Expedientes de tipologías documentales</a:t>
            </a:r>
          </a:p>
        </p:txBody>
      </p:sp>
      <p:cxnSp>
        <p:nvCxnSpPr>
          <p:cNvPr id="9" name="Conector recto 8"/>
          <p:cNvCxnSpPr/>
          <p:nvPr/>
        </p:nvCxnSpPr>
        <p:spPr>
          <a:xfrm>
            <a:off x="357777" y="4169969"/>
            <a:ext cx="0" cy="1586813"/>
          </a:xfrm>
          <a:prstGeom prst="line">
            <a:avLst/>
          </a:prstGeom>
        </p:spPr>
        <p:style>
          <a:lnRef idx="2">
            <a:schemeClr val="dk1"/>
          </a:lnRef>
          <a:fillRef idx="0">
            <a:schemeClr val="dk1"/>
          </a:fillRef>
          <a:effectRef idx="1">
            <a:schemeClr val="dk1"/>
          </a:effectRef>
          <a:fontRef idx="minor">
            <a:schemeClr val="tx1"/>
          </a:fontRef>
        </p:style>
      </p:cxnSp>
      <p:cxnSp>
        <p:nvCxnSpPr>
          <p:cNvPr id="11" name="Conector recto 10"/>
          <p:cNvCxnSpPr/>
          <p:nvPr/>
        </p:nvCxnSpPr>
        <p:spPr>
          <a:xfrm>
            <a:off x="1799303" y="3860253"/>
            <a:ext cx="0" cy="280219"/>
          </a:xfrm>
          <a:prstGeom prst="line">
            <a:avLst/>
          </a:prstGeom>
        </p:spPr>
        <p:style>
          <a:lnRef idx="2">
            <a:schemeClr val="dk1"/>
          </a:lnRef>
          <a:fillRef idx="0">
            <a:schemeClr val="dk1"/>
          </a:fillRef>
          <a:effectRef idx="1">
            <a:schemeClr val="dk1"/>
          </a:effectRef>
          <a:fontRef idx="minor">
            <a:schemeClr val="tx1"/>
          </a:fontRef>
        </p:style>
      </p:cxnSp>
      <p:cxnSp>
        <p:nvCxnSpPr>
          <p:cNvPr id="13" name="Conector recto 12"/>
          <p:cNvCxnSpPr/>
          <p:nvPr/>
        </p:nvCxnSpPr>
        <p:spPr>
          <a:xfrm flipH="1">
            <a:off x="357777" y="4169969"/>
            <a:ext cx="1441526" cy="0"/>
          </a:xfrm>
          <a:prstGeom prst="line">
            <a:avLst/>
          </a:prstGeom>
        </p:spPr>
        <p:style>
          <a:lnRef idx="2">
            <a:schemeClr val="dk1"/>
          </a:lnRef>
          <a:fillRef idx="0">
            <a:schemeClr val="dk1"/>
          </a:fillRef>
          <a:effectRef idx="1">
            <a:schemeClr val="dk1"/>
          </a:effectRef>
          <a:fontRef idx="minor">
            <a:schemeClr val="tx1"/>
          </a:fontRef>
        </p:style>
      </p:cxnSp>
      <p:cxnSp>
        <p:nvCxnSpPr>
          <p:cNvPr id="16" name="Conector recto de flecha 15"/>
          <p:cNvCxnSpPr/>
          <p:nvPr/>
        </p:nvCxnSpPr>
        <p:spPr>
          <a:xfrm>
            <a:off x="357777" y="4660487"/>
            <a:ext cx="90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recto de flecha 16"/>
          <p:cNvCxnSpPr/>
          <p:nvPr/>
        </p:nvCxnSpPr>
        <p:spPr>
          <a:xfrm>
            <a:off x="357777" y="5756782"/>
            <a:ext cx="90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24" name="Diagrama 23"/>
          <p:cNvGraphicFramePr/>
          <p:nvPr>
            <p:extLst>
              <p:ext uri="{D42A27DB-BD31-4B8C-83A1-F6EECF244321}">
                <p14:modId xmlns:p14="http://schemas.microsoft.com/office/powerpoint/2010/main" val="3565897008"/>
              </p:ext>
            </p:extLst>
          </p:nvPr>
        </p:nvGraphicFramePr>
        <p:xfrm>
          <a:off x="4789949" y="2101371"/>
          <a:ext cx="7038258" cy="407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CuadroTexto 24"/>
          <p:cNvSpPr txBox="1"/>
          <p:nvPr/>
        </p:nvSpPr>
        <p:spPr>
          <a:xfrm>
            <a:off x="4789949" y="1633849"/>
            <a:ext cx="7038257" cy="338554"/>
          </a:xfrm>
          <a:prstGeom prst="rect">
            <a:avLst/>
          </a:prstGeom>
          <a:noFill/>
        </p:spPr>
        <p:txBody>
          <a:bodyPr wrap="square" rtlCol="0">
            <a:spAutoFit/>
          </a:bodyPr>
          <a:lstStyle/>
          <a:p>
            <a:pPr algn="ctr"/>
            <a:r>
              <a:rPr lang="es-MX" sz="1600" b="1" dirty="0">
                <a:latin typeface="Verdana" panose="020B0604030504040204" pitchFamily="34" charset="0"/>
                <a:ea typeface="Verdana" panose="020B0604030504040204" pitchFamily="34" charset="0"/>
              </a:rPr>
              <a:t>Elementos técnicos del expediente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2331</Words>
  <Application>Microsoft Office PowerPoint</Application>
  <PresentationFormat>Panorámica</PresentationFormat>
  <Paragraphs>418</Paragraphs>
  <Slides>25</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25</vt:i4>
      </vt:variant>
    </vt:vector>
  </HeadingPairs>
  <TitlesOfParts>
    <vt:vector size="31" baseType="lpstr">
      <vt:lpstr>Arial</vt:lpstr>
      <vt:lpstr>Calibri</vt:lpstr>
      <vt:lpstr>Verdana</vt:lpstr>
      <vt:lpstr>Tema de Office</vt:lpstr>
      <vt:lpstr>Documento de Microsoft Word</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Jaquelinne Mtz</dc:creator>
  <cp:lastModifiedBy>Manuel Merales Peña</cp:lastModifiedBy>
  <cp:revision>120</cp:revision>
  <dcterms:created xsi:type="dcterms:W3CDTF">2018-12-03T00:31:00Z</dcterms:created>
  <dcterms:modified xsi:type="dcterms:W3CDTF">2022-10-11T00:11:57Z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9DDC3C5B228B46EDB0937AFDD47769ED</vt:lpwstr>
  </property>
  <property fmtid="{D5CDD505-2E9C-101B-9397-08002B2CF9AE}" pid="3" name="KSOProductBuildVer">
    <vt:lpwstr>2058-11.2.0.11341</vt:lpwstr>
  </property>
</Properties>
</file>